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6" r:id="rId3"/>
    <p:sldId id="344" r:id="rId4"/>
    <p:sldId id="329" r:id="rId5"/>
    <p:sldId id="341" r:id="rId6"/>
    <p:sldId id="340" r:id="rId7"/>
    <p:sldId id="311" r:id="rId8"/>
    <p:sldId id="312" r:id="rId9"/>
    <p:sldId id="331" r:id="rId10"/>
    <p:sldId id="330" r:id="rId11"/>
    <p:sldId id="334" r:id="rId12"/>
    <p:sldId id="343" r:id="rId13"/>
    <p:sldId id="338" r:id="rId14"/>
    <p:sldId id="339" r:id="rId15"/>
  </p:sldIdLst>
  <p:sldSz cx="10693400" cy="7561263"/>
  <p:notesSz cx="6858000" cy="9144000"/>
  <p:custDataLst>
    <p:tags r:id="rId17"/>
  </p:custData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8387" autoAdjust="0"/>
  </p:normalViewPr>
  <p:slideViewPr>
    <p:cSldViewPr>
      <p:cViewPr varScale="1">
        <p:scale>
          <a:sx n="62" d="100"/>
          <a:sy n="62" d="100"/>
        </p:scale>
        <p:origin x="-1206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5.9291999253567575E-2"/>
          <c:y val="0.17025919077774551"/>
          <c:w val="0.91154515245497814"/>
          <c:h val="0.5442057363996596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62"/>
          </c:spPr>
          <c:marker>
            <c:symbol val="none"/>
          </c:marker>
          <c:cat>
            <c:numRef>
              <c:f>Лист1!$A$2:$A$37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2016</c:v>
                </c:pt>
                <c:pt idx="35">
                  <c:v>2016</c:v>
                </c:pt>
              </c:numCache>
            </c:num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22.1</c:v>
                </c:pt>
                <c:pt idx="1">
                  <c:v>21.5</c:v>
                </c:pt>
                <c:pt idx="2">
                  <c:v>20.399999999999999</c:v>
                </c:pt>
                <c:pt idx="3">
                  <c:v>20.100000000000001</c:v>
                </c:pt>
                <c:pt idx="4">
                  <c:v>20.9</c:v>
                </c:pt>
                <c:pt idx="5">
                  <c:v>20.7</c:v>
                </c:pt>
                <c:pt idx="6">
                  <c:v>19.3</c:v>
                </c:pt>
                <c:pt idx="7">
                  <c:v>19.399999999999999</c:v>
                </c:pt>
                <c:pt idx="8">
                  <c:v>18.899999999999999</c:v>
                </c:pt>
                <c:pt idx="9">
                  <c:v>17.8</c:v>
                </c:pt>
                <c:pt idx="10">
                  <c:v>17.399999999999999</c:v>
                </c:pt>
                <c:pt idx="11">
                  <c:v>17.8</c:v>
                </c:pt>
                <c:pt idx="12">
                  <c:v>18</c:v>
                </c:pt>
                <c:pt idx="13">
                  <c:v>19.899999999999999</c:v>
                </c:pt>
                <c:pt idx="14">
                  <c:v>18.600000000000001</c:v>
                </c:pt>
                <c:pt idx="15">
                  <c:v>18.100000000000001</c:v>
                </c:pt>
                <c:pt idx="16">
                  <c:v>17.399999999999999</c:v>
                </c:pt>
                <c:pt idx="17">
                  <c:v>17.2</c:v>
                </c:pt>
                <c:pt idx="18">
                  <c:v>16.5</c:v>
                </c:pt>
                <c:pt idx="19">
                  <c:v>16.899999999999999</c:v>
                </c:pt>
                <c:pt idx="20">
                  <c:v>15.3</c:v>
                </c:pt>
                <c:pt idx="21">
                  <c:v>14.7</c:v>
                </c:pt>
                <c:pt idx="22">
                  <c:v>13.3</c:v>
                </c:pt>
                <c:pt idx="23">
                  <c:v>12.4</c:v>
                </c:pt>
                <c:pt idx="24">
                  <c:v>11.6</c:v>
                </c:pt>
                <c:pt idx="25">
                  <c:v>11</c:v>
                </c:pt>
                <c:pt idx="26">
                  <c:v>10.200000000000001</c:v>
                </c:pt>
                <c:pt idx="27">
                  <c:v>9.3600000000000048</c:v>
                </c:pt>
                <c:pt idx="28">
                  <c:v>8.5218000000000025</c:v>
                </c:pt>
                <c:pt idx="29">
                  <c:v>8.1399999999999988</c:v>
                </c:pt>
                <c:pt idx="30">
                  <c:v>7.51</c:v>
                </c:pt>
                <c:pt idx="31">
                  <c:v>7.3</c:v>
                </c:pt>
                <c:pt idx="32">
                  <c:v>8.6</c:v>
                </c:pt>
                <c:pt idx="33">
                  <c:v>8.2000000000000011</c:v>
                </c:pt>
                <c:pt idx="34">
                  <c:v>7.5</c:v>
                </c:pt>
                <c:pt idx="35">
                  <c:v>6.1</c:v>
                </c:pt>
              </c:numCache>
            </c:numRef>
          </c:val>
        </c:ser>
        <c:marker val="1"/>
        <c:axId val="88717184"/>
        <c:axId val="90464640"/>
      </c:lineChart>
      <c:catAx>
        <c:axId val="88717184"/>
        <c:scaling>
          <c:orientation val="minMax"/>
        </c:scaling>
        <c:axPos val="b"/>
        <c:numFmt formatCode="General" sourceLinked="1"/>
        <c:tickLblPos val="nextTo"/>
        <c:txPr>
          <a:bodyPr rot="-2400000" vert="horz"/>
          <a:lstStyle/>
          <a:p>
            <a:pPr>
              <a:defRPr lang="ru-RU" sz="1400" b="1">
                <a:solidFill>
                  <a:srgbClr val="C00000"/>
                </a:solidFill>
              </a:defRPr>
            </a:pPr>
            <a:endParaRPr lang="ru-RU"/>
          </a:p>
        </c:txPr>
        <c:crossAx val="90464640"/>
        <c:crosses val="autoZero"/>
        <c:auto val="1"/>
        <c:lblAlgn val="ctr"/>
        <c:lblOffset val="100"/>
      </c:catAx>
      <c:valAx>
        <c:axId val="90464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8871718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059360730593603E-2"/>
          <c:y val="5.3278688524590147E-2"/>
          <c:w val="0.83257229832572299"/>
          <c:h val="0.74590163934426468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абсолютное число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8622">
              <a:noFill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2006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943</c:v>
                </c:pt>
                <c:pt idx="1">
                  <c:v>503</c:v>
                </c:pt>
                <c:pt idx="2">
                  <c:v>350</c:v>
                </c:pt>
                <c:pt idx="3">
                  <c:v>215</c:v>
                </c:pt>
              </c:numCache>
            </c:numRef>
          </c:val>
        </c:ser>
        <c:axId val="97937280"/>
        <c:axId val="97938816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показатель на 100 000 родившихся живыми</c:v>
                </c:pt>
              </c:strCache>
            </c:strRef>
          </c:tx>
          <c:spPr>
            <a:ln w="57058">
              <a:solidFill>
                <a:srgbClr val="8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 w="57058"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2756409218619151E-2"/>
                  <c:y val="0.1929194754868858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083398214146427E-2"/>
                  <c:y val="-0.1857161357013844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690653252779681E-3"/>
                  <c:y val="-3.19689501739291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328919743967433E-2"/>
                  <c:y val="-7.08502548715239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69746241250498E-2"/>
                  <c:y val="-6.19011717437822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078706969843211E-2"/>
                  <c:y val="-5.2389297090080923E-2"/>
                </c:manualLayout>
              </c:layout>
              <c:tx>
                <c:rich>
                  <a:bodyPr/>
                  <a:lstStyle/>
                  <a:p>
                    <a:pPr>
                      <a:defRPr lang="ru-RU" sz="3195" b="1" i="0" u="none" strike="noStrike" baseline="0">
                        <a:solidFill>
                          <a:srgbClr val="8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3195"/>
                      <a:t>23,4</a:t>
                    </a:r>
                  </a:p>
                </c:rich>
              </c:tx>
              <c:spPr>
                <a:noFill/>
                <a:ln w="18622">
                  <a:noFill/>
                </a:ln>
              </c:spPr>
              <c:dLblPos val="r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829047427830449E-2"/>
                  <c:y val="-4.626725294485379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169873925112612E-2"/>
                  <c:y val="-5.56434302562684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169438788476244E-2"/>
                  <c:y val="-5.47418292160404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2192788553597994E-2"/>
                  <c:y val="-9.03690007474470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5397110397313412E-2"/>
                  <c:y val="-5.2897755139058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5147450855299675E-2"/>
                  <c:y val="-7.37586577193420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8622">
                <a:noFill/>
              </a:ln>
            </c:spPr>
            <c:txPr>
              <a:bodyPr/>
              <a:lstStyle/>
              <a:p>
                <a:pPr>
                  <a:defRPr sz="3195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2006</c:v>
                </c:pt>
                <c:pt idx="3">
                  <c:v>2015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47.4</c:v>
                </c:pt>
                <c:pt idx="1">
                  <c:v>39.700000000000003</c:v>
                </c:pt>
                <c:pt idx="2">
                  <c:v>23.7</c:v>
                </c:pt>
                <c:pt idx="3">
                  <c:v>10.1</c:v>
                </c:pt>
              </c:numCache>
            </c:numRef>
          </c:val>
        </c:ser>
        <c:marker val="1"/>
        <c:axId val="97969664"/>
        <c:axId val="97971584"/>
      </c:lineChart>
      <c:catAx>
        <c:axId val="97937280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23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7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938816"/>
        <c:crosses val="autoZero"/>
        <c:auto val="1"/>
        <c:lblAlgn val="ctr"/>
        <c:lblOffset val="100"/>
        <c:tickLblSkip val="1"/>
        <c:tickMarkSkip val="1"/>
      </c:catAx>
      <c:valAx>
        <c:axId val="97938816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23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937280"/>
        <c:crosses val="autoZero"/>
        <c:crossBetween val="between"/>
      </c:valAx>
      <c:catAx>
        <c:axId val="97969664"/>
        <c:scaling>
          <c:orientation val="minMax"/>
        </c:scaling>
        <c:delete val="1"/>
        <c:axPos val="t"/>
        <c:numFmt formatCode="General" sourceLinked="1"/>
        <c:tickLblPos val="none"/>
        <c:crossAx val="97971584"/>
        <c:crosses val="max"/>
        <c:auto val="1"/>
        <c:lblAlgn val="ctr"/>
        <c:lblOffset val="100"/>
      </c:catAx>
      <c:valAx>
        <c:axId val="97971584"/>
        <c:scaling>
          <c:orientation val="minMax"/>
        </c:scaling>
        <c:axPos val="r"/>
        <c:numFmt formatCode="0.0" sourceLinked="1"/>
        <c:majorTickMark val="cross"/>
        <c:tickLblPos val="nextTo"/>
        <c:spPr>
          <a:ln w="23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97" b="1" i="0" u="none" strike="noStrike" baseline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969664"/>
        <c:crosses val="max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3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491193688748855"/>
          <c:y val="5.6565260658320411E-2"/>
          <c:w val="0.81695942451386661"/>
          <c:h val="0.940741155500815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26F909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D83941"/>
              </a:solidFill>
            </c:spPr>
          </c:dPt>
          <c:dPt>
            <c:idx val="3"/>
            <c:spPr>
              <a:solidFill>
                <a:srgbClr val="D83941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26F909"/>
              </a:solidFill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0.5</c:v>
                </c:pt>
                <c:pt idx="1">
                  <c:v>7.5</c:v>
                </c:pt>
                <c:pt idx="2">
                  <c:v>8</c:v>
                </c:pt>
                <c:pt idx="3">
                  <c:v>8</c:v>
                </c:pt>
                <c:pt idx="4">
                  <c:v>7.5</c:v>
                </c:pt>
                <c:pt idx="5">
                  <c:v>0.5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Частота абортов, </a:t>
            </a:r>
            <a:r>
              <a:rPr lang="ru-RU" dirty="0" smtClean="0">
                <a:latin typeface="Calibri"/>
              </a:rPr>
              <a:t>‰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15-24 года</c:v>
                </c:pt>
                <c:pt idx="1">
                  <c:v>25-39 лет</c:v>
                </c:pt>
                <c:pt idx="2">
                  <c:v>40-44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35</c:v>
                </c:pt>
              </c:numCache>
            </c:numRef>
          </c:val>
        </c:ser>
        <c:shape val="box"/>
        <c:axId val="131621632"/>
        <c:axId val="133935488"/>
        <c:axId val="0"/>
      </c:bar3DChart>
      <c:catAx>
        <c:axId val="131621632"/>
        <c:scaling>
          <c:orientation val="minMax"/>
        </c:scaling>
        <c:axPos val="b"/>
        <c:numFmt formatCode="General" sourceLinked="0"/>
        <c:tickLblPos val="nextTo"/>
        <c:crossAx val="133935488"/>
        <c:crosses val="autoZero"/>
        <c:auto val="1"/>
        <c:lblAlgn val="ctr"/>
        <c:lblOffset val="100"/>
      </c:catAx>
      <c:valAx>
        <c:axId val="133935488"/>
        <c:scaling>
          <c:orientation val="minMax"/>
        </c:scaling>
        <c:axPos val="l"/>
        <c:numFmt formatCode="General" sourceLinked="1"/>
        <c:tickLblPos val="nextTo"/>
        <c:crossAx val="13162163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Болезни женщин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ВЗОМТ</c:v>
                </c:pt>
                <c:pt idx="1">
                  <c:v>Повышенное давление</c:v>
                </c:pt>
                <c:pt idx="2">
                  <c:v>Анемия</c:v>
                </c:pt>
                <c:pt idx="3">
                  <c:v>Болезнь сердца</c:v>
                </c:pt>
                <c:pt idx="4">
                  <c:v>Диабет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24.6</c:v>
                </c:pt>
                <c:pt idx="1">
                  <c:v>17.7</c:v>
                </c:pt>
                <c:pt idx="2">
                  <c:v>3.5</c:v>
                </c:pt>
                <c:pt idx="3">
                  <c:v>4.5</c:v>
                </c:pt>
                <c:pt idx="4">
                  <c:v>2.7</c:v>
                </c:pt>
              </c:numCache>
            </c:numRef>
          </c:val>
        </c:ser>
        <c:shape val="box"/>
        <c:axId val="136579712"/>
        <c:axId val="136669056"/>
        <c:axId val="0"/>
      </c:bar3DChart>
      <c:catAx>
        <c:axId val="1365797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6669056"/>
        <c:crosses val="autoZero"/>
        <c:auto val="1"/>
        <c:lblAlgn val="ctr"/>
        <c:lblOffset val="100"/>
      </c:catAx>
      <c:valAx>
        <c:axId val="136669056"/>
        <c:scaling>
          <c:orientation val="minMax"/>
        </c:scaling>
        <c:axPos val="l"/>
        <c:majorGridlines/>
        <c:numFmt formatCode="General" sourceLinked="1"/>
        <c:tickLblPos val="nextTo"/>
        <c:crossAx val="13657971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9602D-23E7-4FCC-AC70-21EDEF1F6594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DE9F38AB-3B8C-481D-AB6B-8F5CA8EF159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ИППП</a:t>
          </a:r>
          <a:endParaRPr lang="ru-RU" dirty="0">
            <a:solidFill>
              <a:schemeClr val="tx1"/>
            </a:solidFill>
          </a:endParaRPr>
        </a:p>
      </dgm:t>
    </dgm:pt>
    <dgm:pt modelId="{E6A5A660-2017-4C19-B568-84FE43F77208}" type="parTrans" cxnId="{6D46C89F-C1F4-451D-9148-60B6FF64DA48}">
      <dgm:prSet/>
      <dgm:spPr/>
      <dgm:t>
        <a:bodyPr/>
        <a:lstStyle/>
        <a:p>
          <a:endParaRPr lang="ru-RU"/>
        </a:p>
      </dgm:t>
    </dgm:pt>
    <dgm:pt modelId="{F2913C3F-BBFC-403D-883F-F4AE7B0B93EF}" type="sibTrans" cxnId="{6D46C89F-C1F4-451D-9148-60B6FF64DA48}">
      <dgm:prSet/>
      <dgm:spPr/>
      <dgm:t>
        <a:bodyPr/>
        <a:lstStyle/>
        <a:p>
          <a:endParaRPr lang="ru-RU"/>
        </a:p>
      </dgm:t>
    </dgm:pt>
    <dgm:pt modelId="{A2FFC371-C04A-4668-8440-F5F5CC17BDB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Наркотики</a:t>
          </a:r>
          <a:endParaRPr lang="ru-RU" dirty="0">
            <a:solidFill>
              <a:schemeClr val="bg1"/>
            </a:solidFill>
          </a:endParaRPr>
        </a:p>
      </dgm:t>
    </dgm:pt>
    <dgm:pt modelId="{9D70D25C-63ED-4598-90FE-AC1860B1D855}" type="parTrans" cxnId="{8DD09A2D-2AC4-4D2B-AFC0-A19FF17232A6}">
      <dgm:prSet/>
      <dgm:spPr/>
      <dgm:t>
        <a:bodyPr/>
        <a:lstStyle/>
        <a:p>
          <a:endParaRPr lang="ru-RU"/>
        </a:p>
      </dgm:t>
    </dgm:pt>
    <dgm:pt modelId="{514C312D-90DD-47EF-8F3A-24933FD885D8}" type="sibTrans" cxnId="{8DD09A2D-2AC4-4D2B-AFC0-A19FF17232A6}">
      <dgm:prSet/>
      <dgm:spPr/>
      <dgm:t>
        <a:bodyPr/>
        <a:lstStyle/>
        <a:p>
          <a:endParaRPr lang="ru-RU"/>
        </a:p>
      </dgm:t>
    </dgm:pt>
    <dgm:pt modelId="{F13357BB-291B-4105-B6EE-59DEC808CEE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Алкоголь</a:t>
          </a:r>
          <a:endParaRPr lang="ru-RU" dirty="0"/>
        </a:p>
      </dgm:t>
    </dgm:pt>
    <dgm:pt modelId="{880872FF-ED3C-4837-8F56-7B83113AB82D}" type="parTrans" cxnId="{7C0F8B87-1208-4829-9350-80A48285046C}">
      <dgm:prSet/>
      <dgm:spPr/>
      <dgm:t>
        <a:bodyPr/>
        <a:lstStyle/>
        <a:p>
          <a:endParaRPr lang="ru-RU"/>
        </a:p>
      </dgm:t>
    </dgm:pt>
    <dgm:pt modelId="{0B37D789-DC37-46D9-8AD5-A9AE475AF524}" type="sibTrans" cxnId="{7C0F8B87-1208-4829-9350-80A48285046C}">
      <dgm:prSet/>
      <dgm:spPr/>
      <dgm:t>
        <a:bodyPr/>
        <a:lstStyle/>
        <a:p>
          <a:endParaRPr lang="ru-RU"/>
        </a:p>
      </dgm:t>
    </dgm:pt>
    <dgm:pt modelId="{E40579AE-0EAB-4D9D-937D-36E8D6D7372C}" type="pres">
      <dgm:prSet presAssocID="{D299602D-23E7-4FCC-AC70-21EDEF1F6594}" presName="compositeShape" presStyleCnt="0">
        <dgm:presLayoutVars>
          <dgm:chMax val="7"/>
          <dgm:dir/>
          <dgm:resizeHandles val="exact"/>
        </dgm:presLayoutVars>
      </dgm:prSet>
      <dgm:spPr/>
    </dgm:pt>
    <dgm:pt modelId="{60BAEBD0-2D19-4992-A287-9C3BA2038778}" type="pres">
      <dgm:prSet presAssocID="{D299602D-23E7-4FCC-AC70-21EDEF1F6594}" presName="wedge1" presStyleLbl="node1" presStyleIdx="0" presStyleCnt="3"/>
      <dgm:spPr/>
      <dgm:t>
        <a:bodyPr/>
        <a:lstStyle/>
        <a:p>
          <a:endParaRPr lang="ru-RU"/>
        </a:p>
      </dgm:t>
    </dgm:pt>
    <dgm:pt modelId="{65B23430-89EA-4E26-B634-7BAB20C4624C}" type="pres">
      <dgm:prSet presAssocID="{D299602D-23E7-4FCC-AC70-21EDEF1F6594}" presName="dummy1a" presStyleCnt="0"/>
      <dgm:spPr/>
    </dgm:pt>
    <dgm:pt modelId="{DAE3B5F4-42BB-4E29-B8DD-EED162B329D4}" type="pres">
      <dgm:prSet presAssocID="{D299602D-23E7-4FCC-AC70-21EDEF1F6594}" presName="dummy1b" presStyleCnt="0"/>
      <dgm:spPr/>
    </dgm:pt>
    <dgm:pt modelId="{CFD3A0D8-70B9-44BF-99D2-FFF53562B3BC}" type="pres">
      <dgm:prSet presAssocID="{D299602D-23E7-4FCC-AC70-21EDEF1F659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13F26-C467-475C-89BE-1A0985C43018}" type="pres">
      <dgm:prSet presAssocID="{D299602D-23E7-4FCC-AC70-21EDEF1F6594}" presName="wedge2" presStyleLbl="node1" presStyleIdx="1" presStyleCnt="3"/>
      <dgm:spPr/>
      <dgm:t>
        <a:bodyPr/>
        <a:lstStyle/>
        <a:p>
          <a:endParaRPr lang="ru-RU"/>
        </a:p>
      </dgm:t>
    </dgm:pt>
    <dgm:pt modelId="{F58CC7B6-3ED8-4081-8ECA-3FDD3145F242}" type="pres">
      <dgm:prSet presAssocID="{D299602D-23E7-4FCC-AC70-21EDEF1F6594}" presName="dummy2a" presStyleCnt="0"/>
      <dgm:spPr/>
    </dgm:pt>
    <dgm:pt modelId="{FA5531EA-787F-4238-83DC-3B07C726B8D6}" type="pres">
      <dgm:prSet presAssocID="{D299602D-23E7-4FCC-AC70-21EDEF1F6594}" presName="dummy2b" presStyleCnt="0"/>
      <dgm:spPr/>
    </dgm:pt>
    <dgm:pt modelId="{2BD28602-B860-4109-8B40-F8DDBED55CEC}" type="pres">
      <dgm:prSet presAssocID="{D299602D-23E7-4FCC-AC70-21EDEF1F659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9E4FF-E939-4FF5-852A-DE61AD12126A}" type="pres">
      <dgm:prSet presAssocID="{D299602D-23E7-4FCC-AC70-21EDEF1F6594}" presName="wedge3" presStyleLbl="node1" presStyleIdx="2" presStyleCnt="3"/>
      <dgm:spPr/>
      <dgm:t>
        <a:bodyPr/>
        <a:lstStyle/>
        <a:p>
          <a:endParaRPr lang="ru-RU"/>
        </a:p>
      </dgm:t>
    </dgm:pt>
    <dgm:pt modelId="{97B1168D-9B78-4B16-BA5F-F3F12F913DF8}" type="pres">
      <dgm:prSet presAssocID="{D299602D-23E7-4FCC-AC70-21EDEF1F6594}" presName="dummy3a" presStyleCnt="0"/>
      <dgm:spPr/>
    </dgm:pt>
    <dgm:pt modelId="{B728DA2F-28BE-47D8-848D-3B4DAB58D692}" type="pres">
      <dgm:prSet presAssocID="{D299602D-23E7-4FCC-AC70-21EDEF1F6594}" presName="dummy3b" presStyleCnt="0"/>
      <dgm:spPr/>
    </dgm:pt>
    <dgm:pt modelId="{20C058C1-B08C-4017-AE08-91C84B36F510}" type="pres">
      <dgm:prSet presAssocID="{D299602D-23E7-4FCC-AC70-21EDEF1F659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C856B-E4DB-4BEA-A28B-08D99F38F4D1}" type="pres">
      <dgm:prSet presAssocID="{F2913C3F-BBFC-403D-883F-F4AE7B0B93EF}" presName="arrowWedge1" presStyleLbl="fgSibTrans2D1" presStyleIdx="0" presStyleCnt="3"/>
      <dgm:spPr/>
    </dgm:pt>
    <dgm:pt modelId="{1E44F0CA-318B-4DE9-A648-3F771FDADF7E}" type="pres">
      <dgm:prSet presAssocID="{514C312D-90DD-47EF-8F3A-24933FD885D8}" presName="arrowWedge2" presStyleLbl="fgSibTrans2D1" presStyleIdx="1" presStyleCnt="3"/>
      <dgm:spPr/>
    </dgm:pt>
    <dgm:pt modelId="{0AC040D4-1345-459C-8777-7B7F3E7770CC}" type="pres">
      <dgm:prSet presAssocID="{0B37D789-DC37-46D9-8AD5-A9AE475AF524}" presName="arrowWedge3" presStyleLbl="fgSibTrans2D1" presStyleIdx="2" presStyleCnt="3"/>
      <dgm:spPr/>
    </dgm:pt>
  </dgm:ptLst>
  <dgm:cxnLst>
    <dgm:cxn modelId="{1585AEE2-5221-4DFF-8E46-56486DD46306}" type="presOf" srcId="{F13357BB-291B-4105-B6EE-59DEC808CEEF}" destId="{20C058C1-B08C-4017-AE08-91C84B36F510}" srcOrd="1" destOrd="0" presId="urn:microsoft.com/office/officeart/2005/8/layout/cycle8"/>
    <dgm:cxn modelId="{6D46C89F-C1F4-451D-9148-60B6FF64DA48}" srcId="{D299602D-23E7-4FCC-AC70-21EDEF1F6594}" destId="{DE9F38AB-3B8C-481D-AB6B-8F5CA8EF159E}" srcOrd="0" destOrd="0" parTransId="{E6A5A660-2017-4C19-B568-84FE43F77208}" sibTransId="{F2913C3F-BBFC-403D-883F-F4AE7B0B93EF}"/>
    <dgm:cxn modelId="{3A70C8AA-2AF3-4054-B0DB-1D90E8EE2E92}" type="presOf" srcId="{D299602D-23E7-4FCC-AC70-21EDEF1F6594}" destId="{E40579AE-0EAB-4D9D-937D-36E8D6D7372C}" srcOrd="0" destOrd="0" presId="urn:microsoft.com/office/officeart/2005/8/layout/cycle8"/>
    <dgm:cxn modelId="{7C0F8B87-1208-4829-9350-80A48285046C}" srcId="{D299602D-23E7-4FCC-AC70-21EDEF1F6594}" destId="{F13357BB-291B-4105-B6EE-59DEC808CEEF}" srcOrd="2" destOrd="0" parTransId="{880872FF-ED3C-4837-8F56-7B83113AB82D}" sibTransId="{0B37D789-DC37-46D9-8AD5-A9AE475AF524}"/>
    <dgm:cxn modelId="{7CA1002C-0E0B-4E31-A9A6-345BCEB23B65}" type="presOf" srcId="{F13357BB-291B-4105-B6EE-59DEC808CEEF}" destId="{36C9E4FF-E939-4FF5-852A-DE61AD12126A}" srcOrd="0" destOrd="0" presId="urn:microsoft.com/office/officeart/2005/8/layout/cycle8"/>
    <dgm:cxn modelId="{F2DD8B6F-1228-404B-8DBA-8E49C1461A6B}" type="presOf" srcId="{A2FFC371-C04A-4668-8440-F5F5CC17BDB9}" destId="{2BD28602-B860-4109-8B40-F8DDBED55CEC}" srcOrd="1" destOrd="0" presId="urn:microsoft.com/office/officeart/2005/8/layout/cycle8"/>
    <dgm:cxn modelId="{A7FCCD61-91B6-4340-8AF8-368C08D1C63A}" type="presOf" srcId="{DE9F38AB-3B8C-481D-AB6B-8F5CA8EF159E}" destId="{60BAEBD0-2D19-4992-A287-9C3BA2038778}" srcOrd="0" destOrd="0" presId="urn:microsoft.com/office/officeart/2005/8/layout/cycle8"/>
    <dgm:cxn modelId="{2E76F9B9-1771-42F3-9513-2C52896E76AC}" type="presOf" srcId="{DE9F38AB-3B8C-481D-AB6B-8F5CA8EF159E}" destId="{CFD3A0D8-70B9-44BF-99D2-FFF53562B3BC}" srcOrd="1" destOrd="0" presId="urn:microsoft.com/office/officeart/2005/8/layout/cycle8"/>
    <dgm:cxn modelId="{F7F0901D-EC40-43CF-823A-4B9C832258BB}" type="presOf" srcId="{A2FFC371-C04A-4668-8440-F5F5CC17BDB9}" destId="{53B13F26-C467-475C-89BE-1A0985C43018}" srcOrd="0" destOrd="0" presId="urn:microsoft.com/office/officeart/2005/8/layout/cycle8"/>
    <dgm:cxn modelId="{8DD09A2D-2AC4-4D2B-AFC0-A19FF17232A6}" srcId="{D299602D-23E7-4FCC-AC70-21EDEF1F6594}" destId="{A2FFC371-C04A-4668-8440-F5F5CC17BDB9}" srcOrd="1" destOrd="0" parTransId="{9D70D25C-63ED-4598-90FE-AC1860B1D855}" sibTransId="{514C312D-90DD-47EF-8F3A-24933FD885D8}"/>
    <dgm:cxn modelId="{2B6BD0B2-C1BF-4042-B186-E5DE30DF7D6B}" type="presParOf" srcId="{E40579AE-0EAB-4D9D-937D-36E8D6D7372C}" destId="{60BAEBD0-2D19-4992-A287-9C3BA2038778}" srcOrd="0" destOrd="0" presId="urn:microsoft.com/office/officeart/2005/8/layout/cycle8"/>
    <dgm:cxn modelId="{D7AA6C88-24AD-41C9-A381-E8EF57A1A0DB}" type="presParOf" srcId="{E40579AE-0EAB-4D9D-937D-36E8D6D7372C}" destId="{65B23430-89EA-4E26-B634-7BAB20C4624C}" srcOrd="1" destOrd="0" presId="urn:microsoft.com/office/officeart/2005/8/layout/cycle8"/>
    <dgm:cxn modelId="{10457BC2-5DAA-4416-AEED-CBD0B38AAECE}" type="presParOf" srcId="{E40579AE-0EAB-4D9D-937D-36E8D6D7372C}" destId="{DAE3B5F4-42BB-4E29-B8DD-EED162B329D4}" srcOrd="2" destOrd="0" presId="urn:microsoft.com/office/officeart/2005/8/layout/cycle8"/>
    <dgm:cxn modelId="{CB22340B-11E0-4654-9A90-A0A931E6B8A4}" type="presParOf" srcId="{E40579AE-0EAB-4D9D-937D-36E8D6D7372C}" destId="{CFD3A0D8-70B9-44BF-99D2-FFF53562B3BC}" srcOrd="3" destOrd="0" presId="urn:microsoft.com/office/officeart/2005/8/layout/cycle8"/>
    <dgm:cxn modelId="{D3976A86-71DF-4387-AA7D-3ECC93DEFA1D}" type="presParOf" srcId="{E40579AE-0EAB-4D9D-937D-36E8D6D7372C}" destId="{53B13F26-C467-475C-89BE-1A0985C43018}" srcOrd="4" destOrd="0" presId="urn:microsoft.com/office/officeart/2005/8/layout/cycle8"/>
    <dgm:cxn modelId="{60783818-5DC0-4486-B63E-93DD85410998}" type="presParOf" srcId="{E40579AE-0EAB-4D9D-937D-36E8D6D7372C}" destId="{F58CC7B6-3ED8-4081-8ECA-3FDD3145F242}" srcOrd="5" destOrd="0" presId="urn:microsoft.com/office/officeart/2005/8/layout/cycle8"/>
    <dgm:cxn modelId="{CE27C0D1-098B-49C8-B6D1-E3551E3E2B49}" type="presParOf" srcId="{E40579AE-0EAB-4D9D-937D-36E8D6D7372C}" destId="{FA5531EA-787F-4238-83DC-3B07C726B8D6}" srcOrd="6" destOrd="0" presId="urn:microsoft.com/office/officeart/2005/8/layout/cycle8"/>
    <dgm:cxn modelId="{CEE42E87-1D48-4118-9613-EB061ED171F9}" type="presParOf" srcId="{E40579AE-0EAB-4D9D-937D-36E8D6D7372C}" destId="{2BD28602-B860-4109-8B40-F8DDBED55CEC}" srcOrd="7" destOrd="0" presId="urn:microsoft.com/office/officeart/2005/8/layout/cycle8"/>
    <dgm:cxn modelId="{06E84073-F70E-4484-A516-268C1E05C172}" type="presParOf" srcId="{E40579AE-0EAB-4D9D-937D-36E8D6D7372C}" destId="{36C9E4FF-E939-4FF5-852A-DE61AD12126A}" srcOrd="8" destOrd="0" presId="urn:microsoft.com/office/officeart/2005/8/layout/cycle8"/>
    <dgm:cxn modelId="{0E6EAB08-2912-4091-B09F-F8D3AB08E99E}" type="presParOf" srcId="{E40579AE-0EAB-4D9D-937D-36E8D6D7372C}" destId="{97B1168D-9B78-4B16-BA5F-F3F12F913DF8}" srcOrd="9" destOrd="0" presId="urn:microsoft.com/office/officeart/2005/8/layout/cycle8"/>
    <dgm:cxn modelId="{8A65EBA3-29DB-45A3-B19B-F337A1D6C8D8}" type="presParOf" srcId="{E40579AE-0EAB-4D9D-937D-36E8D6D7372C}" destId="{B728DA2F-28BE-47D8-848D-3B4DAB58D692}" srcOrd="10" destOrd="0" presId="urn:microsoft.com/office/officeart/2005/8/layout/cycle8"/>
    <dgm:cxn modelId="{ECCA290D-4A57-4BFA-81DF-DE8BA47CE6D1}" type="presParOf" srcId="{E40579AE-0EAB-4D9D-937D-36E8D6D7372C}" destId="{20C058C1-B08C-4017-AE08-91C84B36F510}" srcOrd="11" destOrd="0" presId="urn:microsoft.com/office/officeart/2005/8/layout/cycle8"/>
    <dgm:cxn modelId="{910DE721-6613-4B90-82F6-691FD0AB857F}" type="presParOf" srcId="{E40579AE-0EAB-4D9D-937D-36E8D6D7372C}" destId="{F38C856B-E4DB-4BEA-A28B-08D99F38F4D1}" srcOrd="12" destOrd="0" presId="urn:microsoft.com/office/officeart/2005/8/layout/cycle8"/>
    <dgm:cxn modelId="{D5CE2849-7AFC-4C9C-9108-85C3D87C9C49}" type="presParOf" srcId="{E40579AE-0EAB-4D9D-937D-36E8D6D7372C}" destId="{1E44F0CA-318B-4DE9-A648-3F771FDADF7E}" srcOrd="13" destOrd="0" presId="urn:microsoft.com/office/officeart/2005/8/layout/cycle8"/>
    <dgm:cxn modelId="{059DFFE7-D558-4C7B-BC50-782748E56C0E}" type="presParOf" srcId="{E40579AE-0EAB-4D9D-937D-36E8D6D7372C}" destId="{0AC040D4-1345-459C-8777-7B7F3E7770CC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268EB-60F2-46E3-8EB3-C5266275509A}" type="doc">
      <dgm:prSet loTypeId="urn:microsoft.com/office/officeart/2005/8/layout/vList6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7F249D-E75D-4730-8762-990F47CD9189}">
      <dgm:prSet phldrT="[Текст]"/>
      <dgm:spPr/>
      <dgm:t>
        <a:bodyPr/>
        <a:lstStyle/>
        <a:p>
          <a:r>
            <a:rPr lang="ru-RU" dirty="0" smtClean="0"/>
            <a:t>Экстенсивный (запреты и ограничения)</a:t>
          </a:r>
          <a:endParaRPr lang="ru-RU" dirty="0"/>
        </a:p>
      </dgm:t>
    </dgm:pt>
    <dgm:pt modelId="{23A27AE9-EC8A-47DA-93A2-63FFCF4DB701}" type="parTrans" cxnId="{DD128D7E-53A0-42D7-9A39-99DD01F52A8D}">
      <dgm:prSet/>
      <dgm:spPr/>
      <dgm:t>
        <a:bodyPr/>
        <a:lstStyle/>
        <a:p>
          <a:endParaRPr lang="ru-RU"/>
        </a:p>
      </dgm:t>
    </dgm:pt>
    <dgm:pt modelId="{CE1BC9E5-D093-4176-8669-0068787DAA30}" type="sibTrans" cxnId="{DD128D7E-53A0-42D7-9A39-99DD01F52A8D}">
      <dgm:prSet/>
      <dgm:spPr/>
      <dgm:t>
        <a:bodyPr/>
        <a:lstStyle/>
        <a:p>
          <a:endParaRPr lang="ru-RU"/>
        </a:p>
      </dgm:t>
    </dgm:pt>
    <dgm:pt modelId="{78ECE845-AE4C-4176-AD3B-A1A3F0DAFDC7}">
      <dgm:prSet phldrT="[Текст]" custT="1"/>
      <dgm:spPr/>
      <dgm:t>
        <a:bodyPr/>
        <a:lstStyle/>
        <a:p>
          <a:r>
            <a:rPr lang="ru-RU" sz="2400" dirty="0" smtClean="0"/>
            <a:t>Штрафы</a:t>
          </a:r>
          <a:endParaRPr lang="ru-RU" sz="2400" dirty="0"/>
        </a:p>
      </dgm:t>
    </dgm:pt>
    <dgm:pt modelId="{34191CAB-766A-494D-A06E-A7A34389A650}" type="parTrans" cxnId="{EF697114-A3FC-46EB-9834-40DC7E875BB8}">
      <dgm:prSet/>
      <dgm:spPr/>
      <dgm:t>
        <a:bodyPr/>
        <a:lstStyle/>
        <a:p>
          <a:endParaRPr lang="ru-RU"/>
        </a:p>
      </dgm:t>
    </dgm:pt>
    <dgm:pt modelId="{80026126-42B6-45A0-A6F3-9F0B81AA1728}" type="sibTrans" cxnId="{EF697114-A3FC-46EB-9834-40DC7E875BB8}">
      <dgm:prSet/>
      <dgm:spPr/>
      <dgm:t>
        <a:bodyPr/>
        <a:lstStyle/>
        <a:p>
          <a:endParaRPr lang="ru-RU"/>
        </a:p>
      </dgm:t>
    </dgm:pt>
    <dgm:pt modelId="{64731662-A8BE-4186-8CA5-CAB610EF91EB}">
      <dgm:prSet phldrT="[Текст]"/>
      <dgm:spPr>
        <a:solidFill>
          <a:srgbClr val="66FF33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Интенсивный (идеология)</a:t>
          </a:r>
        </a:p>
        <a:p>
          <a:r>
            <a:rPr lang="ru-RU" dirty="0" smtClean="0">
              <a:solidFill>
                <a:sysClr val="windowText" lastClr="000000"/>
              </a:solidFill>
            </a:rPr>
            <a:t>«Здоровье общества»</a:t>
          </a:r>
          <a:endParaRPr lang="ru-RU" dirty="0">
            <a:solidFill>
              <a:sysClr val="windowText" lastClr="000000"/>
            </a:solidFill>
          </a:endParaRPr>
        </a:p>
      </dgm:t>
    </dgm:pt>
    <dgm:pt modelId="{C0E5EA8D-771F-4047-AD10-44083C2DE2B3}" type="parTrans" cxnId="{2A0B2C4A-F8D7-4406-912E-468F30DD2DC9}">
      <dgm:prSet/>
      <dgm:spPr/>
      <dgm:t>
        <a:bodyPr/>
        <a:lstStyle/>
        <a:p>
          <a:endParaRPr lang="ru-RU"/>
        </a:p>
      </dgm:t>
    </dgm:pt>
    <dgm:pt modelId="{F71097FC-395E-4028-B8BC-4070018B7577}" type="sibTrans" cxnId="{2A0B2C4A-F8D7-4406-912E-468F30DD2DC9}">
      <dgm:prSet/>
      <dgm:spPr/>
      <dgm:t>
        <a:bodyPr/>
        <a:lstStyle/>
        <a:p>
          <a:endParaRPr lang="ru-RU"/>
        </a:p>
      </dgm:t>
    </dgm:pt>
    <dgm:pt modelId="{32532176-499E-4352-B8F5-8672EC3ED6AB}">
      <dgm:prSet phldrT="[Текст]" custT="1"/>
      <dgm:spPr/>
      <dgm:t>
        <a:bodyPr/>
        <a:lstStyle/>
        <a:p>
          <a:r>
            <a:rPr lang="ru-RU" sz="2400" dirty="0" smtClean="0"/>
            <a:t>Спорт</a:t>
          </a:r>
          <a:endParaRPr lang="ru-RU" sz="2400" dirty="0"/>
        </a:p>
      </dgm:t>
    </dgm:pt>
    <dgm:pt modelId="{A025B914-334D-4A2F-A8B0-B59648C38EDA}" type="parTrans" cxnId="{6994A4DC-3F16-4286-AF75-93EF2E62E319}">
      <dgm:prSet/>
      <dgm:spPr/>
      <dgm:t>
        <a:bodyPr/>
        <a:lstStyle/>
        <a:p>
          <a:endParaRPr lang="ru-RU"/>
        </a:p>
      </dgm:t>
    </dgm:pt>
    <dgm:pt modelId="{19E69E60-364F-4538-B0E1-437EF7EB9C0B}" type="sibTrans" cxnId="{6994A4DC-3F16-4286-AF75-93EF2E62E319}">
      <dgm:prSet/>
      <dgm:spPr/>
      <dgm:t>
        <a:bodyPr/>
        <a:lstStyle/>
        <a:p>
          <a:endParaRPr lang="ru-RU"/>
        </a:p>
      </dgm:t>
    </dgm:pt>
    <dgm:pt modelId="{33B47AC4-F6C0-4129-B9BC-721E06ED7FAF}">
      <dgm:prSet phldrT="[Текст]"/>
      <dgm:spPr/>
      <dgm:t>
        <a:bodyPr/>
        <a:lstStyle/>
        <a:p>
          <a:endParaRPr lang="ru-RU" sz="2000" dirty="0"/>
        </a:p>
      </dgm:t>
    </dgm:pt>
    <dgm:pt modelId="{92C82CC1-E4B0-4733-9844-54C14E3D4B2B}" type="parTrans" cxnId="{2E4EF849-87EC-421F-850A-653492A0F36D}">
      <dgm:prSet/>
      <dgm:spPr/>
      <dgm:t>
        <a:bodyPr/>
        <a:lstStyle/>
        <a:p>
          <a:endParaRPr lang="ru-RU"/>
        </a:p>
      </dgm:t>
    </dgm:pt>
    <dgm:pt modelId="{67CBA8B8-61AF-4C6A-8CAB-B34CFBBB877E}" type="sibTrans" cxnId="{2E4EF849-87EC-421F-850A-653492A0F36D}">
      <dgm:prSet/>
      <dgm:spPr/>
      <dgm:t>
        <a:bodyPr/>
        <a:lstStyle/>
        <a:p>
          <a:endParaRPr lang="ru-RU"/>
        </a:p>
      </dgm:t>
    </dgm:pt>
    <dgm:pt modelId="{E75A99EB-C243-40C6-B971-3D71C1690CB2}">
      <dgm:prSet phldrT="[Текст]" custT="1"/>
      <dgm:spPr/>
      <dgm:t>
        <a:bodyPr/>
        <a:lstStyle/>
        <a:p>
          <a:endParaRPr lang="ru-RU" sz="2400" dirty="0"/>
        </a:p>
      </dgm:t>
    </dgm:pt>
    <dgm:pt modelId="{F1E4FB7E-420F-4A89-9D90-B85B29016AC6}" type="parTrans" cxnId="{C578D72D-893B-4A86-B1D9-4DBF97348BC4}">
      <dgm:prSet/>
      <dgm:spPr/>
      <dgm:t>
        <a:bodyPr/>
        <a:lstStyle/>
        <a:p>
          <a:endParaRPr lang="ru-RU"/>
        </a:p>
      </dgm:t>
    </dgm:pt>
    <dgm:pt modelId="{71266011-F525-4D1F-A53F-DD2DB26C527E}" type="sibTrans" cxnId="{C578D72D-893B-4A86-B1D9-4DBF97348BC4}">
      <dgm:prSet/>
      <dgm:spPr/>
      <dgm:t>
        <a:bodyPr/>
        <a:lstStyle/>
        <a:p>
          <a:endParaRPr lang="ru-RU"/>
        </a:p>
      </dgm:t>
    </dgm:pt>
    <dgm:pt modelId="{1C648FD0-BD3D-4348-A00F-8307D16D3D22}">
      <dgm:prSet phldrT="[Текст]" custT="1"/>
      <dgm:spPr/>
      <dgm:t>
        <a:bodyPr/>
        <a:lstStyle/>
        <a:p>
          <a:r>
            <a:rPr lang="ru-RU" sz="2400" dirty="0" smtClean="0"/>
            <a:t>Акцизы</a:t>
          </a:r>
          <a:endParaRPr lang="ru-RU" sz="2400" dirty="0"/>
        </a:p>
      </dgm:t>
    </dgm:pt>
    <dgm:pt modelId="{B52D2A81-0ECC-4A2F-9CCB-A54D9D8DDE6A}" type="parTrans" cxnId="{F1AE4997-A5B5-4CC3-A325-B0118F0BEAAA}">
      <dgm:prSet/>
      <dgm:spPr/>
      <dgm:t>
        <a:bodyPr/>
        <a:lstStyle/>
        <a:p>
          <a:endParaRPr lang="ru-RU"/>
        </a:p>
      </dgm:t>
    </dgm:pt>
    <dgm:pt modelId="{3A1A28C5-DAF4-4DA1-80B5-935EA1737A34}" type="sibTrans" cxnId="{F1AE4997-A5B5-4CC3-A325-B0118F0BEAAA}">
      <dgm:prSet/>
      <dgm:spPr/>
      <dgm:t>
        <a:bodyPr/>
        <a:lstStyle/>
        <a:p>
          <a:endParaRPr lang="ru-RU"/>
        </a:p>
      </dgm:t>
    </dgm:pt>
    <dgm:pt modelId="{9C792E8C-4185-4732-A074-93B14ACAF7C3}">
      <dgm:prSet phldrT="[Текст]" custT="1"/>
      <dgm:spPr/>
      <dgm:t>
        <a:bodyPr/>
        <a:lstStyle/>
        <a:p>
          <a:r>
            <a:rPr lang="ru-RU" sz="2400" dirty="0" smtClean="0"/>
            <a:t>Ограничение времени продажи</a:t>
          </a:r>
          <a:endParaRPr lang="ru-RU" sz="2400" dirty="0"/>
        </a:p>
      </dgm:t>
    </dgm:pt>
    <dgm:pt modelId="{B31F2D07-3E9E-4F45-8E01-3EA9EB4FF09E}" type="parTrans" cxnId="{E1C1F887-89EB-40D2-9D77-4AD50AD71D98}">
      <dgm:prSet/>
      <dgm:spPr/>
      <dgm:t>
        <a:bodyPr/>
        <a:lstStyle/>
        <a:p>
          <a:endParaRPr lang="ru-RU"/>
        </a:p>
      </dgm:t>
    </dgm:pt>
    <dgm:pt modelId="{542CD64A-F436-41EB-AE12-4F8D2F579181}" type="sibTrans" cxnId="{E1C1F887-89EB-40D2-9D77-4AD50AD71D98}">
      <dgm:prSet/>
      <dgm:spPr/>
      <dgm:t>
        <a:bodyPr/>
        <a:lstStyle/>
        <a:p>
          <a:endParaRPr lang="ru-RU"/>
        </a:p>
      </dgm:t>
    </dgm:pt>
    <dgm:pt modelId="{847733C4-C4E5-47A0-A889-679C4C4572C4}">
      <dgm:prSet phldrT="[Текст]" custT="1"/>
      <dgm:spPr/>
      <dgm:t>
        <a:bodyPr/>
        <a:lstStyle/>
        <a:p>
          <a:r>
            <a:rPr lang="ru-RU" sz="2400" dirty="0" smtClean="0"/>
            <a:t>Ответственное </a:t>
          </a:r>
          <a:r>
            <a:rPr lang="ru-RU" sz="2400" dirty="0" err="1" smtClean="0"/>
            <a:t>родительство</a:t>
          </a:r>
          <a:endParaRPr lang="ru-RU" sz="2400" dirty="0"/>
        </a:p>
      </dgm:t>
    </dgm:pt>
    <dgm:pt modelId="{85E54765-7246-41B1-900E-77C954150C50}" type="parTrans" cxnId="{3DB81171-0FD1-451C-9DC0-0D195E9BDA5A}">
      <dgm:prSet/>
      <dgm:spPr/>
      <dgm:t>
        <a:bodyPr/>
        <a:lstStyle/>
        <a:p>
          <a:endParaRPr lang="ru-RU"/>
        </a:p>
      </dgm:t>
    </dgm:pt>
    <dgm:pt modelId="{4E49B19A-1720-4964-B6C8-B55F3B5A955C}" type="sibTrans" cxnId="{3DB81171-0FD1-451C-9DC0-0D195E9BDA5A}">
      <dgm:prSet/>
      <dgm:spPr/>
      <dgm:t>
        <a:bodyPr/>
        <a:lstStyle/>
        <a:p>
          <a:endParaRPr lang="ru-RU"/>
        </a:p>
      </dgm:t>
    </dgm:pt>
    <dgm:pt modelId="{C2A91045-CFD9-419E-B4BD-47E333A86B26}">
      <dgm:prSet phldrT="[Текст]" custT="1"/>
      <dgm:spPr/>
      <dgm:t>
        <a:bodyPr/>
        <a:lstStyle/>
        <a:p>
          <a:r>
            <a:rPr lang="ru-RU" sz="2400" dirty="0" smtClean="0"/>
            <a:t>Патриотизм</a:t>
          </a:r>
          <a:endParaRPr lang="ru-RU" sz="2400" dirty="0"/>
        </a:p>
      </dgm:t>
    </dgm:pt>
    <dgm:pt modelId="{1168BB9A-B6D8-49BC-9B2B-A7E92FA5397C}" type="parTrans" cxnId="{D6D5508D-FA4D-4CE3-AD56-F89BDA8C9870}">
      <dgm:prSet/>
      <dgm:spPr/>
      <dgm:t>
        <a:bodyPr/>
        <a:lstStyle/>
        <a:p>
          <a:endParaRPr lang="ru-RU"/>
        </a:p>
      </dgm:t>
    </dgm:pt>
    <dgm:pt modelId="{0422906D-E5AC-4AFA-9CA2-AAD2B6AE8132}" type="sibTrans" cxnId="{D6D5508D-FA4D-4CE3-AD56-F89BDA8C9870}">
      <dgm:prSet/>
      <dgm:spPr/>
      <dgm:t>
        <a:bodyPr/>
        <a:lstStyle/>
        <a:p>
          <a:endParaRPr lang="ru-RU"/>
        </a:p>
      </dgm:t>
    </dgm:pt>
    <dgm:pt modelId="{ED793535-8573-443C-B600-97E102D5F848}" type="pres">
      <dgm:prSet presAssocID="{7E5268EB-60F2-46E3-8EB3-C526627550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3D4E4B-1926-4474-9D71-9A5B0C18E572}" type="pres">
      <dgm:prSet presAssocID="{177F249D-E75D-4730-8762-990F47CD9189}" presName="linNode" presStyleCnt="0"/>
      <dgm:spPr/>
    </dgm:pt>
    <dgm:pt modelId="{634FF617-19A4-4D9A-81AB-5F41C0CCE546}" type="pres">
      <dgm:prSet presAssocID="{177F249D-E75D-4730-8762-990F47CD9189}" presName="parentShp" presStyleLbl="node1" presStyleIdx="0" presStyleCnt="2" custScaleY="69699" custLinFactY="354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84B5B-9344-4F40-9DE8-6169ECDDDA8B}" type="pres">
      <dgm:prSet presAssocID="{177F249D-E75D-4730-8762-990F47CD9189}" presName="childShp" presStyleLbl="bgAccFollowNode1" presStyleIdx="0" presStyleCnt="2" custScaleY="82060" custLinFactY="354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356C5-01A7-4BD6-9161-32A35C7BE4E3}" type="pres">
      <dgm:prSet presAssocID="{CE1BC9E5-D093-4176-8669-0068787DAA30}" presName="spacing" presStyleCnt="0"/>
      <dgm:spPr/>
    </dgm:pt>
    <dgm:pt modelId="{4288C15D-C7D0-4FC0-96D4-347F42111BA2}" type="pres">
      <dgm:prSet presAssocID="{64731662-A8BE-4186-8CA5-CAB610EF91EB}" presName="linNode" presStyleCnt="0"/>
      <dgm:spPr/>
    </dgm:pt>
    <dgm:pt modelId="{9939D314-35C6-4A93-AB1A-0122364B3339}" type="pres">
      <dgm:prSet presAssocID="{64731662-A8BE-4186-8CA5-CAB610EF91EB}" presName="parentShp" presStyleLbl="node1" presStyleIdx="1" presStyleCnt="2" custScaleY="124475" custLinFactNeighborX="-81" custLinFactNeighborY="-9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442A0-F435-4CAA-9691-8AE0A1399D5A}" type="pres">
      <dgm:prSet presAssocID="{64731662-A8BE-4186-8CA5-CAB610EF91EB}" presName="childShp" presStyleLbl="bgAccFollowNode1" presStyleIdx="1" presStyleCnt="2" custScaleY="119958" custLinFactNeighborX="14711" custLinFactNeighborY="-9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4EF849-87EC-421F-850A-653492A0F36D}" srcId="{64731662-A8BE-4186-8CA5-CAB610EF91EB}" destId="{33B47AC4-F6C0-4129-B9BC-721E06ED7FAF}" srcOrd="4" destOrd="0" parTransId="{92C82CC1-E4B0-4733-9844-54C14E3D4B2B}" sibTransId="{67CBA8B8-61AF-4C6A-8CAB-B34CFBBB877E}"/>
    <dgm:cxn modelId="{73D20367-DF86-4452-BE62-D0002401A4EB}" type="presOf" srcId="{1C648FD0-BD3D-4348-A00F-8307D16D3D22}" destId="{DF184B5B-9344-4F40-9DE8-6169ECDDDA8B}" srcOrd="0" destOrd="1" presId="urn:microsoft.com/office/officeart/2005/8/layout/vList6"/>
    <dgm:cxn modelId="{F1AE4997-A5B5-4CC3-A325-B0118F0BEAAA}" srcId="{177F249D-E75D-4730-8762-990F47CD9189}" destId="{1C648FD0-BD3D-4348-A00F-8307D16D3D22}" srcOrd="1" destOrd="0" parTransId="{B52D2A81-0ECC-4A2F-9CCB-A54D9D8DDE6A}" sibTransId="{3A1A28C5-DAF4-4DA1-80B5-935EA1737A34}"/>
    <dgm:cxn modelId="{D6D5508D-FA4D-4CE3-AD56-F89BDA8C9870}" srcId="{64731662-A8BE-4186-8CA5-CAB610EF91EB}" destId="{C2A91045-CFD9-419E-B4BD-47E333A86B26}" srcOrd="1" destOrd="0" parTransId="{1168BB9A-B6D8-49BC-9B2B-A7E92FA5397C}" sibTransId="{0422906D-E5AC-4AFA-9CA2-AAD2B6AE8132}"/>
    <dgm:cxn modelId="{6994A4DC-3F16-4286-AF75-93EF2E62E319}" srcId="{64731662-A8BE-4186-8CA5-CAB610EF91EB}" destId="{32532176-499E-4352-B8F5-8672EC3ED6AB}" srcOrd="2" destOrd="0" parTransId="{A025B914-334D-4A2F-A8B0-B59648C38EDA}" sibTransId="{19E69E60-364F-4538-B0E1-437EF7EB9C0B}"/>
    <dgm:cxn modelId="{6B64EBE2-C6BE-40BF-9F77-15A7FECED4CB}" type="presOf" srcId="{33B47AC4-F6C0-4129-B9BC-721E06ED7FAF}" destId="{98A442A0-F435-4CAA-9691-8AE0A1399D5A}" srcOrd="0" destOrd="4" presId="urn:microsoft.com/office/officeart/2005/8/layout/vList6"/>
    <dgm:cxn modelId="{C578D72D-893B-4A86-B1D9-4DBF97348BC4}" srcId="{64731662-A8BE-4186-8CA5-CAB610EF91EB}" destId="{E75A99EB-C243-40C6-B971-3D71C1690CB2}" srcOrd="0" destOrd="0" parTransId="{F1E4FB7E-420F-4A89-9D90-B85B29016AC6}" sibTransId="{71266011-F525-4D1F-A53F-DD2DB26C527E}"/>
    <dgm:cxn modelId="{1A8B2329-622A-443C-AF55-133B878C5C53}" type="presOf" srcId="{847733C4-C4E5-47A0-A889-679C4C4572C4}" destId="{98A442A0-F435-4CAA-9691-8AE0A1399D5A}" srcOrd="0" destOrd="3" presId="urn:microsoft.com/office/officeart/2005/8/layout/vList6"/>
    <dgm:cxn modelId="{EF697114-A3FC-46EB-9834-40DC7E875BB8}" srcId="{177F249D-E75D-4730-8762-990F47CD9189}" destId="{78ECE845-AE4C-4176-AD3B-A1A3F0DAFDC7}" srcOrd="0" destOrd="0" parTransId="{34191CAB-766A-494D-A06E-A7A34389A650}" sibTransId="{80026126-42B6-45A0-A6F3-9F0B81AA1728}"/>
    <dgm:cxn modelId="{32F2A047-7C31-4CB7-BB96-444964DE339B}" type="presOf" srcId="{78ECE845-AE4C-4176-AD3B-A1A3F0DAFDC7}" destId="{DF184B5B-9344-4F40-9DE8-6169ECDDDA8B}" srcOrd="0" destOrd="0" presId="urn:microsoft.com/office/officeart/2005/8/layout/vList6"/>
    <dgm:cxn modelId="{DD128D7E-53A0-42D7-9A39-99DD01F52A8D}" srcId="{7E5268EB-60F2-46E3-8EB3-C5266275509A}" destId="{177F249D-E75D-4730-8762-990F47CD9189}" srcOrd="0" destOrd="0" parTransId="{23A27AE9-EC8A-47DA-93A2-63FFCF4DB701}" sibTransId="{CE1BC9E5-D093-4176-8669-0068787DAA30}"/>
    <dgm:cxn modelId="{E3D86C37-7D6B-4FA3-97E5-82C6C69D6330}" type="presOf" srcId="{32532176-499E-4352-B8F5-8672EC3ED6AB}" destId="{98A442A0-F435-4CAA-9691-8AE0A1399D5A}" srcOrd="0" destOrd="2" presId="urn:microsoft.com/office/officeart/2005/8/layout/vList6"/>
    <dgm:cxn modelId="{44157812-8D35-48FE-9308-FEC90179AA8D}" type="presOf" srcId="{E75A99EB-C243-40C6-B971-3D71C1690CB2}" destId="{98A442A0-F435-4CAA-9691-8AE0A1399D5A}" srcOrd="0" destOrd="0" presId="urn:microsoft.com/office/officeart/2005/8/layout/vList6"/>
    <dgm:cxn modelId="{2A3EF79B-1E6B-47DF-819D-AF67BF13C71F}" type="presOf" srcId="{C2A91045-CFD9-419E-B4BD-47E333A86B26}" destId="{98A442A0-F435-4CAA-9691-8AE0A1399D5A}" srcOrd="0" destOrd="1" presId="urn:microsoft.com/office/officeart/2005/8/layout/vList6"/>
    <dgm:cxn modelId="{2A0B2C4A-F8D7-4406-912E-468F30DD2DC9}" srcId="{7E5268EB-60F2-46E3-8EB3-C5266275509A}" destId="{64731662-A8BE-4186-8CA5-CAB610EF91EB}" srcOrd="1" destOrd="0" parTransId="{C0E5EA8D-771F-4047-AD10-44083C2DE2B3}" sibTransId="{F71097FC-395E-4028-B8BC-4070018B7577}"/>
    <dgm:cxn modelId="{5C50D370-FFCB-4697-B12E-6D21EFCAE0F8}" type="presOf" srcId="{7E5268EB-60F2-46E3-8EB3-C5266275509A}" destId="{ED793535-8573-443C-B600-97E102D5F848}" srcOrd="0" destOrd="0" presId="urn:microsoft.com/office/officeart/2005/8/layout/vList6"/>
    <dgm:cxn modelId="{CF2AFA6C-696E-4FC0-8F5C-1C1688301A31}" type="presOf" srcId="{9C792E8C-4185-4732-A074-93B14ACAF7C3}" destId="{DF184B5B-9344-4F40-9DE8-6169ECDDDA8B}" srcOrd="0" destOrd="2" presId="urn:microsoft.com/office/officeart/2005/8/layout/vList6"/>
    <dgm:cxn modelId="{3DB81171-0FD1-451C-9DC0-0D195E9BDA5A}" srcId="{64731662-A8BE-4186-8CA5-CAB610EF91EB}" destId="{847733C4-C4E5-47A0-A889-679C4C4572C4}" srcOrd="3" destOrd="0" parTransId="{85E54765-7246-41B1-900E-77C954150C50}" sibTransId="{4E49B19A-1720-4964-B6C8-B55F3B5A955C}"/>
    <dgm:cxn modelId="{5F58B226-CB01-416F-A676-BE9FABB6B692}" type="presOf" srcId="{177F249D-E75D-4730-8762-990F47CD9189}" destId="{634FF617-19A4-4D9A-81AB-5F41C0CCE546}" srcOrd="0" destOrd="0" presId="urn:microsoft.com/office/officeart/2005/8/layout/vList6"/>
    <dgm:cxn modelId="{47681B7A-0A67-40DB-8925-17BF03005354}" type="presOf" srcId="{64731662-A8BE-4186-8CA5-CAB610EF91EB}" destId="{9939D314-35C6-4A93-AB1A-0122364B3339}" srcOrd="0" destOrd="0" presId="urn:microsoft.com/office/officeart/2005/8/layout/vList6"/>
    <dgm:cxn modelId="{E1C1F887-89EB-40D2-9D77-4AD50AD71D98}" srcId="{177F249D-E75D-4730-8762-990F47CD9189}" destId="{9C792E8C-4185-4732-A074-93B14ACAF7C3}" srcOrd="2" destOrd="0" parTransId="{B31F2D07-3E9E-4F45-8E01-3EA9EB4FF09E}" sibTransId="{542CD64A-F436-41EB-AE12-4F8D2F579181}"/>
    <dgm:cxn modelId="{B7E097CB-6E76-47AE-B106-6B63585BFBF8}" type="presParOf" srcId="{ED793535-8573-443C-B600-97E102D5F848}" destId="{C83D4E4B-1926-4474-9D71-9A5B0C18E572}" srcOrd="0" destOrd="0" presId="urn:microsoft.com/office/officeart/2005/8/layout/vList6"/>
    <dgm:cxn modelId="{5283444B-9477-4A24-A138-A61BA1A8C61B}" type="presParOf" srcId="{C83D4E4B-1926-4474-9D71-9A5B0C18E572}" destId="{634FF617-19A4-4D9A-81AB-5F41C0CCE546}" srcOrd="0" destOrd="0" presId="urn:microsoft.com/office/officeart/2005/8/layout/vList6"/>
    <dgm:cxn modelId="{BED03689-75FD-4D27-9EE9-28008B587B1A}" type="presParOf" srcId="{C83D4E4B-1926-4474-9D71-9A5B0C18E572}" destId="{DF184B5B-9344-4F40-9DE8-6169ECDDDA8B}" srcOrd="1" destOrd="0" presId="urn:microsoft.com/office/officeart/2005/8/layout/vList6"/>
    <dgm:cxn modelId="{FE57BC4C-1DA8-4881-A248-C0EE491BF825}" type="presParOf" srcId="{ED793535-8573-443C-B600-97E102D5F848}" destId="{D5F356C5-01A7-4BD6-9161-32A35C7BE4E3}" srcOrd="1" destOrd="0" presId="urn:microsoft.com/office/officeart/2005/8/layout/vList6"/>
    <dgm:cxn modelId="{9EA95350-B059-4060-8F3D-25558A88C58F}" type="presParOf" srcId="{ED793535-8573-443C-B600-97E102D5F848}" destId="{4288C15D-C7D0-4FC0-96D4-347F42111BA2}" srcOrd="2" destOrd="0" presId="urn:microsoft.com/office/officeart/2005/8/layout/vList6"/>
    <dgm:cxn modelId="{A14DA049-0CEC-4BAB-B4F9-EA2634CA3F14}" type="presParOf" srcId="{4288C15D-C7D0-4FC0-96D4-347F42111BA2}" destId="{9939D314-35C6-4A93-AB1A-0122364B3339}" srcOrd="0" destOrd="0" presId="urn:microsoft.com/office/officeart/2005/8/layout/vList6"/>
    <dgm:cxn modelId="{D868E305-3FA1-4547-A575-550CBE7E8CFB}" type="presParOf" srcId="{4288C15D-C7D0-4FC0-96D4-347F42111BA2}" destId="{98A442A0-F435-4CAA-9691-8AE0A1399D5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AEBD0-2D19-4992-A287-9C3BA2038778}">
      <dsp:nvSpPr>
        <dsp:cNvPr id="0" name=""/>
        <dsp:cNvSpPr/>
      </dsp:nvSpPr>
      <dsp:spPr>
        <a:xfrm>
          <a:off x="2801796" y="324421"/>
          <a:ext cx="4192524" cy="4192524"/>
        </a:xfrm>
        <a:prstGeom prst="pie">
          <a:avLst>
            <a:gd name="adj1" fmla="val 16200000"/>
            <a:gd name="adj2" fmla="val 180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ИППП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011356" y="1212837"/>
        <a:ext cx="1497330" cy="1247775"/>
      </dsp:txXfrm>
    </dsp:sp>
    <dsp:sp modelId="{53B13F26-C467-475C-89BE-1A0985C43018}">
      <dsp:nvSpPr>
        <dsp:cNvPr id="0" name=""/>
        <dsp:cNvSpPr/>
      </dsp:nvSpPr>
      <dsp:spPr>
        <a:xfrm>
          <a:off x="2715450" y="474154"/>
          <a:ext cx="4192524" cy="4192524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Наркотики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713670" y="3194304"/>
        <a:ext cx="2245995" cy="1098042"/>
      </dsp:txXfrm>
    </dsp:sp>
    <dsp:sp modelId="{36C9E4FF-E939-4FF5-852A-DE61AD12126A}">
      <dsp:nvSpPr>
        <dsp:cNvPr id="0" name=""/>
        <dsp:cNvSpPr/>
      </dsp:nvSpPr>
      <dsp:spPr>
        <a:xfrm>
          <a:off x="2629104" y="324421"/>
          <a:ext cx="4192524" cy="4192524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Алкоголь</a:t>
          </a:r>
          <a:endParaRPr lang="ru-RU" sz="2800" kern="1200" dirty="0"/>
        </a:p>
      </dsp:txBody>
      <dsp:txXfrm>
        <a:off x="3114738" y="1212837"/>
        <a:ext cx="1497330" cy="1247775"/>
      </dsp:txXfrm>
    </dsp:sp>
    <dsp:sp modelId="{F38C856B-E4DB-4BEA-A28B-08D99F38F4D1}">
      <dsp:nvSpPr>
        <dsp:cNvPr id="0" name=""/>
        <dsp:cNvSpPr/>
      </dsp:nvSpPr>
      <dsp:spPr>
        <a:xfrm>
          <a:off x="2542605" y="64884"/>
          <a:ext cx="4711598" cy="471159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44F0CA-318B-4DE9-A648-3F771FDADF7E}">
      <dsp:nvSpPr>
        <dsp:cNvPr id="0" name=""/>
        <dsp:cNvSpPr/>
      </dsp:nvSpPr>
      <dsp:spPr>
        <a:xfrm>
          <a:off x="2455913" y="214352"/>
          <a:ext cx="4711598" cy="471159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C040D4-1345-459C-8777-7B7F3E7770CC}">
      <dsp:nvSpPr>
        <dsp:cNvPr id="0" name=""/>
        <dsp:cNvSpPr/>
      </dsp:nvSpPr>
      <dsp:spPr>
        <a:xfrm>
          <a:off x="2369221" y="64884"/>
          <a:ext cx="4711598" cy="471159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4B5B-9344-4F40-9DE8-6169ECDDDA8B}">
      <dsp:nvSpPr>
        <dsp:cNvPr id="0" name=""/>
        <dsp:cNvSpPr/>
      </dsp:nvSpPr>
      <dsp:spPr>
        <a:xfrm>
          <a:off x="2239139" y="3100608"/>
          <a:ext cx="3358708" cy="1889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Штрафы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Акцизы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Ограничение времени продажи</a:t>
          </a:r>
          <a:endParaRPr lang="ru-RU" sz="2400" kern="1200" dirty="0"/>
        </a:p>
      </dsp:txBody>
      <dsp:txXfrm>
        <a:off x="2239139" y="3336792"/>
        <a:ext cx="2650155" cy="1417107"/>
      </dsp:txXfrm>
    </dsp:sp>
    <dsp:sp modelId="{634FF617-19A4-4D9A-81AB-5F41C0CCE546}">
      <dsp:nvSpPr>
        <dsp:cNvPr id="0" name=""/>
        <dsp:cNvSpPr/>
      </dsp:nvSpPr>
      <dsp:spPr>
        <a:xfrm>
          <a:off x="0" y="3262183"/>
          <a:ext cx="2239139" cy="16048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Экстенсивный (запреты и ограничения)</a:t>
          </a:r>
          <a:endParaRPr lang="ru-RU" sz="2400" kern="1200" dirty="0"/>
        </a:p>
      </dsp:txBody>
      <dsp:txXfrm>
        <a:off x="78343" y="3340526"/>
        <a:ext cx="2082453" cy="1448170"/>
      </dsp:txXfrm>
    </dsp:sp>
    <dsp:sp modelId="{98A442A0-F435-4CAA-9691-8AE0A1399D5A}">
      <dsp:nvSpPr>
        <dsp:cNvPr id="0" name=""/>
        <dsp:cNvSpPr/>
      </dsp:nvSpPr>
      <dsp:spPr>
        <a:xfrm>
          <a:off x="2242419" y="0"/>
          <a:ext cx="3355428" cy="27620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Патриотизм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Спорт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Ответственное </a:t>
          </a:r>
          <a:r>
            <a:rPr lang="ru-RU" sz="2400" kern="1200" dirty="0" err="1" smtClean="0"/>
            <a:t>родительство</a:t>
          </a:r>
          <a:endParaRPr lang="ru-RU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242419" y="345262"/>
        <a:ext cx="2319642" cy="2071573"/>
      </dsp:txXfrm>
    </dsp:sp>
    <dsp:sp modelId="{9939D314-35C6-4A93-AB1A-0122364B3339}">
      <dsp:nvSpPr>
        <dsp:cNvPr id="0" name=""/>
        <dsp:cNvSpPr/>
      </dsp:nvSpPr>
      <dsp:spPr>
        <a:xfrm>
          <a:off x="15" y="0"/>
          <a:ext cx="2236952" cy="2866103"/>
        </a:xfrm>
        <a:prstGeom prst="roundRect">
          <a:avLst/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Интенсивный </a:t>
          </a:r>
          <a:r>
            <a:rPr lang="ru-RU" sz="2400" kern="1200" dirty="0" smtClean="0">
              <a:solidFill>
                <a:sysClr val="windowText" lastClr="000000"/>
              </a:solidFill>
            </a:rPr>
            <a:t>(идеология)</a:t>
          </a:r>
          <a:endParaRPr lang="ru-RU" sz="2400" kern="1200" dirty="0" smtClean="0">
            <a:solidFill>
              <a:sysClr val="windowText" lastClr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«Здоровье общества»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109214" y="109199"/>
        <a:ext cx="2018554" cy="2647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</cdr:x>
      <cdr:y>0.09414</cdr:y>
    </cdr:from>
    <cdr:to>
      <cdr:x>0.11059</cdr:x>
      <cdr:y>0.19048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284702"/>
          <a:ext cx="360040" cy="291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+mn-lt"/>
              <a:ea typeface="+mn-ea"/>
              <a:cs typeface="+mn-cs"/>
            </a:rPr>
            <a:t>‰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0.04779</cdr:x>
      <cdr:y>0.00603</cdr:y>
    </cdr:from>
    <cdr:to>
      <cdr:x>0.98253</cdr:x>
      <cdr:y>0.24224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0820" y="18240"/>
          <a:ext cx="764386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lang="ru-RU" sz="28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r>
            <a:rPr lang="ru-RU" sz="2800" dirty="0">
              <a:solidFill>
                <a:srgbClr val="C00000"/>
              </a:solidFill>
            </a:rPr>
            <a:t>Младенческая смертность снизилась в 3 раза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7C47-A30D-46D6-AFBA-3D319DF0CD8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20824-DD9C-4CC3-AB18-9BCA91C6C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67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>
              <a:spcBef>
                <a:spcPct val="0"/>
              </a:spcBef>
            </a:pPr>
            <a:r>
              <a:rPr lang="ru-RU" smtClean="0"/>
              <a:t>«Сегодня в России живет 143 миллионов человек. По оценкам экспертов,  при инерционном сценарии – при сохранении  существующих и отсутствии новых мер – к 2050 году оно составит порядка 107 миллионов человек. Если же нам удастся сформулировать и реализовать эффективную, комплексную  стратегию народосбережения – население России увеличится до 154 миллионов человек».</a:t>
            </a:r>
          </a:p>
          <a:p>
            <a:pPr defTabSz="911225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4D4C28D7-867D-46C5-A38E-0A23A27C93FF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45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Вместо 4,0 пустые кружки, СКР 1,? исчезает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4660134A-D411-48FC-9A50-46F3B7D0B90D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34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Сделать картинку ровно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0CB91F0B-98A5-4095-B1C5-44A581DD78D0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43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Болезни беременных первым, сделать там молнии.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F37B-3070-4834-9FA3-2D903C0E19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77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7" tIns="45629" rIns="91257" bIns="45629" anchor="b"/>
          <a:lstStyle/>
          <a:p>
            <a:pPr algn="r"/>
            <a:fld id="{E3D0E785-E8FD-4E19-BFFE-7EBA8A323F4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cs typeface="Arial" charset="0"/>
              </a:rPr>
              <a:t>Кругами отметить жир</a:t>
            </a:r>
          </a:p>
        </p:txBody>
      </p:sp>
      <p:sp>
        <p:nvSpPr>
          <p:cNvPr id="29701" name="Номер слайда 3"/>
          <p:cNvSpPr txBox="1">
            <a:spLocks noGrp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7" tIns="45629" rIns="91257" bIns="45629" anchor="b"/>
          <a:lstStyle/>
          <a:p>
            <a:pPr algn="r"/>
            <a:fld id="{A0AD7966-10EF-40AA-A362-F639C9E8B6F7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16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Оставить как есть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B86C3CDF-FF12-4284-B45C-FAFE7D49AED0}" type="slidenum">
              <a:rPr lang="ru-RU">
                <a:cs typeface="Arial" charset="0"/>
              </a:rPr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Ребенка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7845476B-CD73-4C5C-9FEE-4E02A382545A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83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14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30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3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30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80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36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1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7D40-954C-43A3-A903-0F0216C53A5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2A4F-2FD0-43BB-8043-DA862018D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3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openxmlformats.org/officeDocument/2006/relationships/image" Target="../media/image48.jpeg"/><Relationship Id="rId12" Type="http://schemas.microsoft.com/office/2007/relationships/diagramDrawing" Target="../diagrams/drawing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chart" Target="../charts/chart4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01.jpg"/>
          <p:cNvPicPr>
            <a:picLocks noChangeAspect="1" noChangeArrowheads="1"/>
          </p:cNvPicPr>
          <p:nvPr/>
        </p:nvPicPr>
        <p:blipFill rotWithShape="1">
          <a:blip r:embed="rId2" cstate="print"/>
          <a:srcRect t="1958" r="1757"/>
          <a:stretch/>
        </p:blipFill>
        <p:spPr bwMode="auto">
          <a:xfrm>
            <a:off x="0" y="-5583"/>
            <a:ext cx="10693400" cy="75668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42644" y="752559"/>
            <a:ext cx="5850756" cy="28137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Репродуктивное здоровье и активное социальное долголетие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510" y="4317685"/>
            <a:ext cx="5429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Аполихин</a:t>
            </a:r>
            <a:r>
              <a:rPr lang="ru-RU" sz="2400" b="1" dirty="0" smtClean="0">
                <a:solidFill>
                  <a:srgbClr val="002060"/>
                </a:solidFill>
              </a:rPr>
              <a:t> Олег Иванович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Член-корреспондент РАН, главный специалист Минздрава России по репродуктивному здоровью, директор НИИ урологии и интервенционной радиологии им. Н.А. Лопаткина – филиала ФГБУ «НМИРЦ» Минздрава России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098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шопоголик мужч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92" y="4280697"/>
            <a:ext cx="4581508" cy="2863443"/>
          </a:xfrm>
          <a:prstGeom prst="rect">
            <a:avLst/>
          </a:prstGeom>
          <a:noFill/>
        </p:spPr>
      </p:pic>
      <p:pic>
        <p:nvPicPr>
          <p:cNvPr id="55301" name="Picture 5" descr="C:\Users\Andrology\Downloads\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698"/>
            <a:ext cx="5105420" cy="2871798"/>
          </a:xfrm>
          <a:prstGeom prst="rect">
            <a:avLst/>
          </a:prstGeom>
          <a:noFill/>
        </p:spPr>
      </p:pic>
      <p:pic>
        <p:nvPicPr>
          <p:cNvPr id="55302" name="Picture 6" descr="C:\Users\Andrology\Downloads\Top-10-nightlife-venues-in-Yerev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370" y="2351871"/>
            <a:ext cx="4357718" cy="2905145"/>
          </a:xfrm>
          <a:prstGeom prst="rect">
            <a:avLst/>
          </a:prstGeom>
          <a:noFill/>
        </p:spPr>
      </p:pic>
      <p:pic>
        <p:nvPicPr>
          <p:cNvPr id="55303" name="Picture 7" descr="C:\Users\Andrology\Downloads\BRITS13_Part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694" y="5476866"/>
            <a:ext cx="2497925" cy="1665283"/>
          </a:xfrm>
          <a:prstGeom prst="rect">
            <a:avLst/>
          </a:prstGeom>
          <a:noFill/>
        </p:spPr>
      </p:pic>
      <p:pic>
        <p:nvPicPr>
          <p:cNvPr id="55304" name="Picture 8" descr="C:\Users\Andrology\Downloads\ba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080" y="1593301"/>
            <a:ext cx="4191004" cy="26193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46300" y="68428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Общество потребления</a:t>
            </a:r>
            <a:endParaRPr lang="ru-RU" sz="4000" dirty="0"/>
          </a:p>
        </p:txBody>
      </p:sp>
      <p:pic>
        <p:nvPicPr>
          <p:cNvPr id="45060" name="Picture 4" descr="http://image1.thematicnews.com/uploads/images/05/67/30/2014/10/09/ed0a9563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40" y="1851805"/>
            <a:ext cx="3571900" cy="2382968"/>
          </a:xfrm>
          <a:prstGeom prst="rect">
            <a:avLst/>
          </a:prstGeom>
          <a:noFill/>
        </p:spPr>
      </p:pic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1608" y="2445140"/>
            <a:ext cx="5000660" cy="2812871"/>
          </a:xfrm>
          <a:prstGeom prst="rect">
            <a:avLst/>
          </a:prstGeom>
          <a:noFill/>
        </p:spPr>
      </p:pic>
      <p:pic>
        <p:nvPicPr>
          <p:cNvPr id="10" name="Рисунок 9" descr="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2478" y="1637395"/>
            <a:ext cx="5376436" cy="5367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c.pics.livejournal.com/vavkin/12904410/9362/9362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4" y="5923771"/>
            <a:ext cx="1259070" cy="124298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4670" y="591594"/>
            <a:ext cx="9624060" cy="1260211"/>
          </a:xfrm>
        </p:spPr>
        <p:txBody>
          <a:bodyPr/>
          <a:lstStyle/>
          <a:p>
            <a:pPr algn="ctr"/>
            <a:r>
              <a:rPr lang="ru-RU" b="0" cap="none" dirty="0" smtClean="0"/>
              <a:t>Пути решения проблем</a:t>
            </a:r>
            <a:endParaRPr lang="ru-RU" b="0" cap="none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3905387"/>
              </p:ext>
            </p:extLst>
          </p:nvPr>
        </p:nvGraphicFramePr>
        <p:xfrm>
          <a:off x="534671" y="1764295"/>
          <a:ext cx="5597848" cy="499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12" name="Picture 8" descr="http://foodmarkets.ru/upload/news/24449/OHW7bip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6964" y="4852201"/>
            <a:ext cx="2143140" cy="1380677"/>
          </a:xfrm>
          <a:prstGeom prst="rect">
            <a:avLst/>
          </a:prstGeom>
          <a:noFill/>
        </p:spPr>
      </p:pic>
      <p:sp>
        <p:nvSpPr>
          <p:cNvPr id="47114" name="AutoShape 10" descr="https://www.lj-top.ru/proxyimage/http:/ic.pics.livejournal.com/olga_simonova/29623074/1894577/1894577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https://www.lj-top.ru/proxyimage/http:/ic.pics.livejournal.com/olga_simonova/29623074/1894577/1894577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https://www.lj-top.ru/proxyimage/http:/ic.pics.livejournal.com/olga_simonova/29623074/1894577/1894577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0" name="AutoShape 16" descr="https://www.lj-top.ru/proxyimage/http:/ic.pics.livejournal.com/olga_simonova/29623074/1894577/1894577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22" name="Picture 18" descr="http://www.runnerclub.ru/wp-content/uploads/2016/01/sprin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3956" y="1637491"/>
            <a:ext cx="1934925" cy="1265074"/>
          </a:xfrm>
          <a:prstGeom prst="rect">
            <a:avLst/>
          </a:prstGeom>
          <a:noFill/>
        </p:spPr>
      </p:pic>
      <p:pic>
        <p:nvPicPr>
          <p:cNvPr id="47124" name="Picture 20" descr="http://mewomen.ru/images/2013/10/19/kajdyi-rebnok-otrajaet-dushu-svoih-roditelei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1080" y="2994813"/>
            <a:ext cx="2366700" cy="1571636"/>
          </a:xfrm>
          <a:prstGeom prst="rect">
            <a:avLst/>
          </a:prstGeom>
          <a:noFill/>
        </p:spPr>
      </p:pic>
      <p:pic>
        <p:nvPicPr>
          <p:cNvPr id="47126" name="Picture 22" descr="http://www.gornovosti.ru/static/images/user/266/den-flaga/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4220" y="2137557"/>
            <a:ext cx="2489180" cy="1400164"/>
          </a:xfrm>
          <a:prstGeom prst="rect">
            <a:avLst/>
          </a:prstGeom>
          <a:noFill/>
        </p:spPr>
      </p:pic>
      <p:pic>
        <p:nvPicPr>
          <p:cNvPr id="47110" name="Picture 6" descr="http://salsk.bezformata.ru/content/image17030157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61410" y="5996373"/>
            <a:ext cx="2131990" cy="113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3213"/>
            <a:ext cx="10693400" cy="1260475"/>
          </a:xfrm>
        </p:spPr>
        <p:txBody>
          <a:bodyPr rtlCol="0">
            <a:normAutofit/>
          </a:bodyPr>
          <a:lstStyle/>
          <a:p>
            <a:pPr defTabSz="1042872" fontAlgn="auto">
              <a:spcAft>
                <a:spcPts val="0"/>
              </a:spcAft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</a:rPr>
              <a:t>Внедрение «Сертификата молодой семьи»</a:t>
            </a:r>
            <a:endParaRPr lang="ru-RU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46767" y="1654013"/>
            <a:ext cx="6888503" cy="1495421"/>
          </a:xfrm>
          <a:custGeom>
            <a:avLst/>
            <a:gdLst>
              <a:gd name="connsiteX0" fmla="*/ 0 w 5589754"/>
              <a:gd name="connsiteY0" fmla="*/ 135633 h 1356334"/>
              <a:gd name="connsiteX1" fmla="*/ 39726 w 5589754"/>
              <a:gd name="connsiteY1" fmla="*/ 39726 h 1356334"/>
              <a:gd name="connsiteX2" fmla="*/ 135633 w 5589754"/>
              <a:gd name="connsiteY2" fmla="*/ 0 h 1356334"/>
              <a:gd name="connsiteX3" fmla="*/ 5454121 w 5589754"/>
              <a:gd name="connsiteY3" fmla="*/ 0 h 1356334"/>
              <a:gd name="connsiteX4" fmla="*/ 5550028 w 5589754"/>
              <a:gd name="connsiteY4" fmla="*/ 39726 h 1356334"/>
              <a:gd name="connsiteX5" fmla="*/ 5589754 w 5589754"/>
              <a:gd name="connsiteY5" fmla="*/ 135633 h 1356334"/>
              <a:gd name="connsiteX6" fmla="*/ 5589754 w 5589754"/>
              <a:gd name="connsiteY6" fmla="*/ 1220701 h 1356334"/>
              <a:gd name="connsiteX7" fmla="*/ 5550028 w 5589754"/>
              <a:gd name="connsiteY7" fmla="*/ 1316608 h 1356334"/>
              <a:gd name="connsiteX8" fmla="*/ 5454121 w 5589754"/>
              <a:gd name="connsiteY8" fmla="*/ 1356334 h 1356334"/>
              <a:gd name="connsiteX9" fmla="*/ 135633 w 5589754"/>
              <a:gd name="connsiteY9" fmla="*/ 1356334 h 1356334"/>
              <a:gd name="connsiteX10" fmla="*/ 39726 w 5589754"/>
              <a:gd name="connsiteY10" fmla="*/ 1316608 h 1356334"/>
              <a:gd name="connsiteX11" fmla="*/ 0 w 5589754"/>
              <a:gd name="connsiteY11" fmla="*/ 1220701 h 1356334"/>
              <a:gd name="connsiteX12" fmla="*/ 0 w 5589754"/>
              <a:gd name="connsiteY12" fmla="*/ 135633 h 135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9754" h="1356334">
                <a:moveTo>
                  <a:pt x="0" y="135633"/>
                </a:moveTo>
                <a:cubicBezTo>
                  <a:pt x="0" y="99661"/>
                  <a:pt x="14290" y="65162"/>
                  <a:pt x="39726" y="39726"/>
                </a:cubicBezTo>
                <a:cubicBezTo>
                  <a:pt x="65162" y="14290"/>
                  <a:pt x="99661" y="0"/>
                  <a:pt x="135633" y="0"/>
                </a:cubicBezTo>
                <a:lnTo>
                  <a:pt x="5454121" y="0"/>
                </a:lnTo>
                <a:cubicBezTo>
                  <a:pt x="5490093" y="0"/>
                  <a:pt x="5524592" y="14290"/>
                  <a:pt x="5550028" y="39726"/>
                </a:cubicBezTo>
                <a:cubicBezTo>
                  <a:pt x="5575464" y="65162"/>
                  <a:pt x="5589754" y="99661"/>
                  <a:pt x="5589754" y="135633"/>
                </a:cubicBezTo>
                <a:lnTo>
                  <a:pt x="5589754" y="1220701"/>
                </a:lnTo>
                <a:cubicBezTo>
                  <a:pt x="5589754" y="1256673"/>
                  <a:pt x="5575464" y="1291172"/>
                  <a:pt x="5550028" y="1316608"/>
                </a:cubicBezTo>
                <a:cubicBezTo>
                  <a:pt x="5524592" y="1342044"/>
                  <a:pt x="5490093" y="1356334"/>
                  <a:pt x="5454121" y="1356334"/>
                </a:cubicBezTo>
                <a:lnTo>
                  <a:pt x="135633" y="1356334"/>
                </a:lnTo>
                <a:cubicBezTo>
                  <a:pt x="99661" y="1356334"/>
                  <a:pt x="65162" y="1342044"/>
                  <a:pt x="39726" y="1316608"/>
                </a:cubicBezTo>
                <a:cubicBezTo>
                  <a:pt x="14290" y="1291172"/>
                  <a:pt x="0" y="1256673"/>
                  <a:pt x="0" y="1220701"/>
                </a:cubicBezTo>
                <a:lnTo>
                  <a:pt x="0" y="135633"/>
                </a:lnTo>
                <a:close/>
              </a:path>
            </a:pathLst>
          </a:custGeom>
          <a:solidFill>
            <a:srgbClr val="81C14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5326" tIns="184390" rIns="1763277" bIns="184390" spcCol="1449" anchor="ctr"/>
          <a:lstStyle/>
          <a:p>
            <a:pPr defTabSz="162253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600" b="1" dirty="0">
                <a:solidFill>
                  <a:schemeClr val="bg1"/>
                </a:solidFill>
              </a:rPr>
              <a:t>Регистрация брака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123552" y="3398670"/>
            <a:ext cx="6536907" cy="1495421"/>
          </a:xfrm>
          <a:custGeom>
            <a:avLst/>
            <a:gdLst>
              <a:gd name="connsiteX0" fmla="*/ 0 w 5589754"/>
              <a:gd name="connsiteY0" fmla="*/ 135633 h 1356334"/>
              <a:gd name="connsiteX1" fmla="*/ 39726 w 5589754"/>
              <a:gd name="connsiteY1" fmla="*/ 39726 h 1356334"/>
              <a:gd name="connsiteX2" fmla="*/ 135633 w 5589754"/>
              <a:gd name="connsiteY2" fmla="*/ 0 h 1356334"/>
              <a:gd name="connsiteX3" fmla="*/ 5454121 w 5589754"/>
              <a:gd name="connsiteY3" fmla="*/ 0 h 1356334"/>
              <a:gd name="connsiteX4" fmla="*/ 5550028 w 5589754"/>
              <a:gd name="connsiteY4" fmla="*/ 39726 h 1356334"/>
              <a:gd name="connsiteX5" fmla="*/ 5589754 w 5589754"/>
              <a:gd name="connsiteY5" fmla="*/ 135633 h 1356334"/>
              <a:gd name="connsiteX6" fmla="*/ 5589754 w 5589754"/>
              <a:gd name="connsiteY6" fmla="*/ 1220701 h 1356334"/>
              <a:gd name="connsiteX7" fmla="*/ 5550028 w 5589754"/>
              <a:gd name="connsiteY7" fmla="*/ 1316608 h 1356334"/>
              <a:gd name="connsiteX8" fmla="*/ 5454121 w 5589754"/>
              <a:gd name="connsiteY8" fmla="*/ 1356334 h 1356334"/>
              <a:gd name="connsiteX9" fmla="*/ 135633 w 5589754"/>
              <a:gd name="connsiteY9" fmla="*/ 1356334 h 1356334"/>
              <a:gd name="connsiteX10" fmla="*/ 39726 w 5589754"/>
              <a:gd name="connsiteY10" fmla="*/ 1316608 h 1356334"/>
              <a:gd name="connsiteX11" fmla="*/ 0 w 5589754"/>
              <a:gd name="connsiteY11" fmla="*/ 1220701 h 1356334"/>
              <a:gd name="connsiteX12" fmla="*/ 0 w 5589754"/>
              <a:gd name="connsiteY12" fmla="*/ 135633 h 135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9754" h="1356334">
                <a:moveTo>
                  <a:pt x="0" y="135633"/>
                </a:moveTo>
                <a:cubicBezTo>
                  <a:pt x="0" y="99661"/>
                  <a:pt x="14290" y="65162"/>
                  <a:pt x="39726" y="39726"/>
                </a:cubicBezTo>
                <a:cubicBezTo>
                  <a:pt x="65162" y="14290"/>
                  <a:pt x="99661" y="0"/>
                  <a:pt x="135633" y="0"/>
                </a:cubicBezTo>
                <a:lnTo>
                  <a:pt x="5454121" y="0"/>
                </a:lnTo>
                <a:cubicBezTo>
                  <a:pt x="5490093" y="0"/>
                  <a:pt x="5524592" y="14290"/>
                  <a:pt x="5550028" y="39726"/>
                </a:cubicBezTo>
                <a:cubicBezTo>
                  <a:pt x="5575464" y="65162"/>
                  <a:pt x="5589754" y="99661"/>
                  <a:pt x="5589754" y="135633"/>
                </a:cubicBezTo>
                <a:lnTo>
                  <a:pt x="5589754" y="1220701"/>
                </a:lnTo>
                <a:cubicBezTo>
                  <a:pt x="5589754" y="1256673"/>
                  <a:pt x="5575464" y="1291172"/>
                  <a:pt x="5550028" y="1316608"/>
                </a:cubicBezTo>
                <a:cubicBezTo>
                  <a:pt x="5524592" y="1342044"/>
                  <a:pt x="5490093" y="1356334"/>
                  <a:pt x="5454121" y="1356334"/>
                </a:cubicBezTo>
                <a:lnTo>
                  <a:pt x="135633" y="1356334"/>
                </a:lnTo>
                <a:cubicBezTo>
                  <a:pt x="99661" y="1356334"/>
                  <a:pt x="65162" y="1342044"/>
                  <a:pt x="39726" y="1316608"/>
                </a:cubicBezTo>
                <a:cubicBezTo>
                  <a:pt x="14290" y="1291172"/>
                  <a:pt x="0" y="1256673"/>
                  <a:pt x="0" y="1220701"/>
                </a:cubicBezTo>
                <a:lnTo>
                  <a:pt x="0" y="1356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lIns="205326" tIns="167005" rIns="780239" bIns="167005" spcCol="1449" anchor="ctr"/>
          <a:lstStyle/>
          <a:p>
            <a:pPr defTabSz="162253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100" b="1" dirty="0">
                <a:solidFill>
                  <a:schemeClr val="bg1"/>
                </a:solidFill>
              </a:rPr>
              <a:t>«Сертификат </a:t>
            </a:r>
            <a:r>
              <a:rPr lang="ru-RU" sz="4100" b="1" dirty="0" smtClean="0">
                <a:solidFill>
                  <a:schemeClr val="bg1"/>
                </a:solidFill>
              </a:rPr>
              <a:t>молодой семьи»</a:t>
            </a:r>
            <a:endParaRPr lang="ru-RU" sz="41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253104" y="5119614"/>
            <a:ext cx="9106162" cy="1892382"/>
          </a:xfrm>
          <a:custGeom>
            <a:avLst/>
            <a:gdLst>
              <a:gd name="connsiteX0" fmla="*/ 0 w 5589754"/>
              <a:gd name="connsiteY0" fmla="*/ 135633 h 1356334"/>
              <a:gd name="connsiteX1" fmla="*/ 39726 w 5589754"/>
              <a:gd name="connsiteY1" fmla="*/ 39726 h 1356334"/>
              <a:gd name="connsiteX2" fmla="*/ 135633 w 5589754"/>
              <a:gd name="connsiteY2" fmla="*/ 0 h 1356334"/>
              <a:gd name="connsiteX3" fmla="*/ 5454121 w 5589754"/>
              <a:gd name="connsiteY3" fmla="*/ 0 h 1356334"/>
              <a:gd name="connsiteX4" fmla="*/ 5550028 w 5589754"/>
              <a:gd name="connsiteY4" fmla="*/ 39726 h 1356334"/>
              <a:gd name="connsiteX5" fmla="*/ 5589754 w 5589754"/>
              <a:gd name="connsiteY5" fmla="*/ 135633 h 1356334"/>
              <a:gd name="connsiteX6" fmla="*/ 5589754 w 5589754"/>
              <a:gd name="connsiteY6" fmla="*/ 1220701 h 1356334"/>
              <a:gd name="connsiteX7" fmla="*/ 5550028 w 5589754"/>
              <a:gd name="connsiteY7" fmla="*/ 1316608 h 1356334"/>
              <a:gd name="connsiteX8" fmla="*/ 5454121 w 5589754"/>
              <a:gd name="connsiteY8" fmla="*/ 1356334 h 1356334"/>
              <a:gd name="connsiteX9" fmla="*/ 135633 w 5589754"/>
              <a:gd name="connsiteY9" fmla="*/ 1356334 h 1356334"/>
              <a:gd name="connsiteX10" fmla="*/ 39726 w 5589754"/>
              <a:gd name="connsiteY10" fmla="*/ 1316608 h 1356334"/>
              <a:gd name="connsiteX11" fmla="*/ 0 w 5589754"/>
              <a:gd name="connsiteY11" fmla="*/ 1220701 h 1356334"/>
              <a:gd name="connsiteX12" fmla="*/ 0 w 5589754"/>
              <a:gd name="connsiteY12" fmla="*/ 135633 h 135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9754" h="1356334">
                <a:moveTo>
                  <a:pt x="0" y="135633"/>
                </a:moveTo>
                <a:cubicBezTo>
                  <a:pt x="0" y="99661"/>
                  <a:pt x="14290" y="65162"/>
                  <a:pt x="39726" y="39726"/>
                </a:cubicBezTo>
                <a:cubicBezTo>
                  <a:pt x="65162" y="14290"/>
                  <a:pt x="99661" y="0"/>
                  <a:pt x="135633" y="0"/>
                </a:cubicBezTo>
                <a:lnTo>
                  <a:pt x="5454121" y="0"/>
                </a:lnTo>
                <a:cubicBezTo>
                  <a:pt x="5490093" y="0"/>
                  <a:pt x="5524592" y="14290"/>
                  <a:pt x="5550028" y="39726"/>
                </a:cubicBezTo>
                <a:cubicBezTo>
                  <a:pt x="5575464" y="65162"/>
                  <a:pt x="5589754" y="99661"/>
                  <a:pt x="5589754" y="135633"/>
                </a:cubicBezTo>
                <a:lnTo>
                  <a:pt x="5589754" y="1220701"/>
                </a:lnTo>
                <a:cubicBezTo>
                  <a:pt x="5589754" y="1256673"/>
                  <a:pt x="5575464" y="1291172"/>
                  <a:pt x="5550028" y="1316608"/>
                </a:cubicBezTo>
                <a:cubicBezTo>
                  <a:pt x="5524592" y="1342044"/>
                  <a:pt x="5490093" y="1356334"/>
                  <a:pt x="5454121" y="1356334"/>
                </a:cubicBezTo>
                <a:lnTo>
                  <a:pt x="135633" y="1356334"/>
                </a:lnTo>
                <a:cubicBezTo>
                  <a:pt x="99661" y="1356334"/>
                  <a:pt x="65162" y="1342044"/>
                  <a:pt x="39726" y="1316608"/>
                </a:cubicBezTo>
                <a:cubicBezTo>
                  <a:pt x="14290" y="1291172"/>
                  <a:pt x="0" y="1256673"/>
                  <a:pt x="0" y="1220701"/>
                </a:cubicBezTo>
                <a:lnTo>
                  <a:pt x="0" y="135633"/>
                </a:lnTo>
                <a:close/>
              </a:path>
            </a:pathLst>
          </a:custGeom>
          <a:solidFill>
            <a:srgbClr val="CE3F4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lIns="205326" tIns="132237" rIns="862369" bIns="132237" spcCol="1449" anchor="ctr"/>
          <a:lstStyle/>
          <a:p>
            <a:pPr defTabSz="1622532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3700" b="1" dirty="0">
                <a:solidFill>
                  <a:schemeClr val="bg1"/>
                </a:solidFill>
              </a:rPr>
              <a:t>Бесплатное  обследование в «Центре репродуктивного здоровья»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6053138" y="2787650"/>
            <a:ext cx="1030287" cy="973138"/>
          </a:xfrm>
          <a:custGeom>
            <a:avLst/>
            <a:gdLst>
              <a:gd name="connsiteX0" fmla="*/ 0 w 881617"/>
              <a:gd name="connsiteY0" fmla="*/ 484889 h 881617"/>
              <a:gd name="connsiteX1" fmla="*/ 198364 w 881617"/>
              <a:gd name="connsiteY1" fmla="*/ 484889 h 881617"/>
              <a:gd name="connsiteX2" fmla="*/ 198364 w 881617"/>
              <a:gd name="connsiteY2" fmla="*/ 0 h 881617"/>
              <a:gd name="connsiteX3" fmla="*/ 683253 w 881617"/>
              <a:gd name="connsiteY3" fmla="*/ 0 h 881617"/>
              <a:gd name="connsiteX4" fmla="*/ 683253 w 881617"/>
              <a:gd name="connsiteY4" fmla="*/ 484889 h 881617"/>
              <a:gd name="connsiteX5" fmla="*/ 881617 w 881617"/>
              <a:gd name="connsiteY5" fmla="*/ 484889 h 881617"/>
              <a:gd name="connsiteX6" fmla="*/ 440809 w 881617"/>
              <a:gd name="connsiteY6" fmla="*/ 881617 h 881617"/>
              <a:gd name="connsiteX7" fmla="*/ 0 w 881617"/>
              <a:gd name="connsiteY7" fmla="*/ 484889 h 88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617" h="881617">
                <a:moveTo>
                  <a:pt x="0" y="484889"/>
                </a:moveTo>
                <a:lnTo>
                  <a:pt x="198364" y="484889"/>
                </a:lnTo>
                <a:lnTo>
                  <a:pt x="198364" y="0"/>
                </a:lnTo>
                <a:lnTo>
                  <a:pt x="683253" y="0"/>
                </a:lnTo>
                <a:lnTo>
                  <a:pt x="683253" y="484889"/>
                </a:lnTo>
                <a:lnTo>
                  <a:pt x="881617" y="484889"/>
                </a:lnTo>
                <a:lnTo>
                  <a:pt x="440809" y="881617"/>
                </a:lnTo>
                <a:lnTo>
                  <a:pt x="0" y="484889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78427" tIns="52153" rIns="278427" bIns="301054" spcCol="1449" anchor="ctr"/>
          <a:lstStyle/>
          <a:p>
            <a:pPr algn="ctr" defTabSz="182534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4100" dirty="0"/>
          </a:p>
        </p:txBody>
      </p:sp>
      <p:sp>
        <p:nvSpPr>
          <p:cNvPr id="13" name="Полилиния 12"/>
          <p:cNvSpPr/>
          <p:nvPr/>
        </p:nvSpPr>
        <p:spPr>
          <a:xfrm>
            <a:off x="6629400" y="4522788"/>
            <a:ext cx="1030288" cy="971550"/>
          </a:xfrm>
          <a:custGeom>
            <a:avLst/>
            <a:gdLst>
              <a:gd name="connsiteX0" fmla="*/ 0 w 881617"/>
              <a:gd name="connsiteY0" fmla="*/ 484889 h 881617"/>
              <a:gd name="connsiteX1" fmla="*/ 198364 w 881617"/>
              <a:gd name="connsiteY1" fmla="*/ 484889 h 881617"/>
              <a:gd name="connsiteX2" fmla="*/ 198364 w 881617"/>
              <a:gd name="connsiteY2" fmla="*/ 0 h 881617"/>
              <a:gd name="connsiteX3" fmla="*/ 683253 w 881617"/>
              <a:gd name="connsiteY3" fmla="*/ 0 h 881617"/>
              <a:gd name="connsiteX4" fmla="*/ 683253 w 881617"/>
              <a:gd name="connsiteY4" fmla="*/ 484889 h 881617"/>
              <a:gd name="connsiteX5" fmla="*/ 881617 w 881617"/>
              <a:gd name="connsiteY5" fmla="*/ 484889 h 881617"/>
              <a:gd name="connsiteX6" fmla="*/ 440809 w 881617"/>
              <a:gd name="connsiteY6" fmla="*/ 881617 h 881617"/>
              <a:gd name="connsiteX7" fmla="*/ 0 w 881617"/>
              <a:gd name="connsiteY7" fmla="*/ 484889 h 88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617" h="881617">
                <a:moveTo>
                  <a:pt x="0" y="484889"/>
                </a:moveTo>
                <a:lnTo>
                  <a:pt x="198364" y="484889"/>
                </a:lnTo>
                <a:lnTo>
                  <a:pt x="198364" y="0"/>
                </a:lnTo>
                <a:lnTo>
                  <a:pt x="683253" y="0"/>
                </a:lnTo>
                <a:lnTo>
                  <a:pt x="683253" y="484889"/>
                </a:lnTo>
                <a:lnTo>
                  <a:pt x="881617" y="484889"/>
                </a:lnTo>
                <a:lnTo>
                  <a:pt x="440809" y="881617"/>
                </a:lnTo>
                <a:lnTo>
                  <a:pt x="0" y="484889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fillRef>
          <a:effectRef idx="2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78427" tIns="52153" rIns="278427" bIns="301054" spcCol="1449" anchor="ctr"/>
          <a:lstStyle/>
          <a:p>
            <a:pPr algn="ctr" defTabSz="182534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4100" dirty="0"/>
          </a:p>
        </p:txBody>
      </p:sp>
      <p:pic>
        <p:nvPicPr>
          <p:cNvPr id="1026" name="Picture 2" descr="C:\Users\Andrology\Downloads\56325861 просм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0" y="1636713"/>
            <a:ext cx="24622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4602" y="520156"/>
            <a:ext cx="10072758" cy="1260211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Государственная национальная стратегия </a:t>
            </a:r>
            <a:br>
              <a:rPr lang="ru-RU" sz="3600" dirty="0" smtClean="0"/>
            </a:br>
            <a:r>
              <a:rPr lang="ru-RU" sz="3600" dirty="0" smtClean="0"/>
              <a:t>в области демографии</a:t>
            </a:r>
            <a:endParaRPr lang="ru-RU" sz="3600" dirty="0"/>
          </a:p>
        </p:txBody>
      </p:sp>
      <p:pic>
        <p:nvPicPr>
          <p:cNvPr id="57346" name="Picture 2" descr="C:\Users\Andrology\Downloads\gto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26" y="4495011"/>
            <a:ext cx="2720945" cy="2623344"/>
          </a:xfrm>
          <a:prstGeom prst="rect">
            <a:avLst/>
          </a:prstGeom>
          <a:noFill/>
        </p:spPr>
      </p:pic>
      <p:pic>
        <p:nvPicPr>
          <p:cNvPr id="57348" name="Picture 4" descr="C:\Users\Andrology\Downloads\6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784" y="4718634"/>
            <a:ext cx="3260070" cy="2176097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инжене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68" y="1923243"/>
            <a:ext cx="3309918" cy="2197992"/>
          </a:xfrm>
          <a:prstGeom prst="rect">
            <a:avLst/>
          </a:prstGeom>
          <a:noFill/>
        </p:spPr>
      </p:pic>
      <p:pic>
        <p:nvPicPr>
          <p:cNvPr id="8" name="Рисунок 7" descr="5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32470">
            <a:off x="3636719" y="2209547"/>
            <a:ext cx="3522310" cy="4220204"/>
          </a:xfrm>
          <a:prstGeom prst="round2DiagRect">
            <a:avLst>
              <a:gd name="adj1" fmla="val 12275"/>
              <a:gd name="adj2" fmla="val 1317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0" name="Picture 2" descr="Картинки по запросу молодые учен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9842" y="2033003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3663" y="1968500"/>
            <a:ext cx="6188075" cy="3244850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</a:p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</a:t>
            </a:r>
          </a:p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внимание!</a:t>
            </a:r>
          </a:p>
        </p:txBody>
      </p:sp>
      <p:pic>
        <p:nvPicPr>
          <p:cNvPr id="12290" name="Picture 2" descr="http://fanhome.ru/wp-content/uploads/2012/05/schastlivaya-se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1733550"/>
            <a:ext cx="54895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104E-6 L 0.20469 3.410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l="7370" t="6592" r="55215" b="29688"/>
          <a:stretch>
            <a:fillRect/>
          </a:stretch>
        </p:blipFill>
        <p:spPr bwMode="auto">
          <a:xfrm>
            <a:off x="0" y="709613"/>
            <a:ext cx="10693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www.travel-profi.ru/images/flags/big/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846" y="2937944"/>
            <a:ext cx="1814855" cy="16303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13" name="Picture 9" descr="C:\Users\Andrology\Downloads\4385_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1501" y="2047830"/>
            <a:ext cx="554662" cy="551346"/>
          </a:xfrm>
          <a:prstGeom prst="ellipse">
            <a:avLst/>
          </a:prstGeom>
          <a:noFill/>
        </p:spPr>
      </p:pic>
      <p:pic>
        <p:nvPicPr>
          <p:cNvPr id="47116" name="Picture 12" descr="C:\Users\Andrology\Downloads\indiya-flag.gif"/>
          <p:cNvPicPr>
            <a:picLocks noChangeAspect="1" noChangeArrowheads="1"/>
          </p:cNvPicPr>
          <p:nvPr/>
        </p:nvPicPr>
        <p:blipFill>
          <a:blip r:embed="rId5" cstate="print"/>
          <a:srcRect l="21106" t="7207" r="20100" b="7207"/>
          <a:stretch>
            <a:fillRect/>
          </a:stretch>
        </p:blipFill>
        <p:spPr bwMode="auto">
          <a:xfrm>
            <a:off x="5597329" y="3529167"/>
            <a:ext cx="3028455" cy="2782002"/>
          </a:xfrm>
          <a:prstGeom prst="ellipse">
            <a:avLst/>
          </a:prstGeom>
          <a:noFill/>
        </p:spPr>
      </p:pic>
      <p:pic>
        <p:nvPicPr>
          <p:cNvPr id="47117" name="Picture 13" descr="C:\Users\Andrology\Downloads\flag_kitaya_china_Abali.ru_.png"/>
          <p:cNvPicPr>
            <a:picLocks noChangeAspect="1" noChangeArrowheads="1"/>
          </p:cNvPicPr>
          <p:nvPr/>
        </p:nvPicPr>
        <p:blipFill>
          <a:blip r:embed="rId6" cstate="print"/>
          <a:srcRect r="27794"/>
          <a:stretch>
            <a:fillRect/>
          </a:stretch>
        </p:blipFill>
        <p:spPr bwMode="auto">
          <a:xfrm>
            <a:off x="7685897" y="1260193"/>
            <a:ext cx="2680330" cy="2332618"/>
          </a:xfrm>
          <a:prstGeom prst="ellipse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71700" y="2835275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Нигерия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94163" y="5749925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b="1">
                <a:latin typeface="Calibri" pitchFamily="34" charset="0"/>
              </a:rPr>
              <a:t>Индия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65863" y="1325563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b="1">
                <a:latin typeface="Calibri" pitchFamily="34" charset="0"/>
              </a:rPr>
              <a:t>Китай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24175" y="3228975"/>
            <a:ext cx="668338" cy="3159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095875" y="5670550"/>
            <a:ext cx="668338" cy="3159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100888" y="1654175"/>
            <a:ext cx="668337" cy="314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5"/>
          <p:cNvSpPr>
            <a:spLocks noGrp="1"/>
          </p:cNvSpPr>
          <p:nvPr>
            <p:ph type="body" idx="1"/>
          </p:nvPr>
        </p:nvSpPr>
        <p:spPr>
          <a:xfrm>
            <a:off x="417513" y="1338263"/>
            <a:ext cx="6181725" cy="40957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/>
              <a:t>	</a:t>
            </a:r>
          </a:p>
        </p:txBody>
      </p:sp>
      <p:pic>
        <p:nvPicPr>
          <p:cNvPr id="4099" name="Picture 2" descr="http://img.gazeta.ru/files3/657/6052657/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00" y="999353"/>
            <a:ext cx="1040288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Путин отчитал чиновников за невыполнение жилищной програм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850" y="3071813"/>
            <a:ext cx="26733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7351713" y="4962525"/>
            <a:ext cx="3425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1800">
                <a:latin typeface="Calibri" pitchFamily="34" charset="0"/>
              </a:rPr>
              <a:t>«Таким образом – историческая цена выбора между действием и бездействием – </a:t>
            </a:r>
            <a:r>
              <a:rPr lang="ru-RU" sz="1800" u="sng">
                <a:latin typeface="Calibri" pitchFamily="34" charset="0"/>
              </a:rPr>
              <a:t>почти 50 миллионов человеческих жизней в ближайшие 40 лет</a:t>
            </a:r>
            <a:r>
              <a:rPr lang="ru-RU" sz="1800">
                <a:latin typeface="Calibri" pitchFamily="34" charset="0"/>
              </a:rPr>
              <a:t>». </a:t>
            </a:r>
            <a:endParaRPr lang="ru-RU" sz="1400">
              <a:latin typeface="Calibri" pitchFamily="34" charset="0"/>
            </a:endParaRPr>
          </a:p>
          <a:p>
            <a:pPr algn="r"/>
            <a:endParaRPr lang="ru-RU" sz="1600">
              <a:latin typeface="Calibri" pitchFamily="34" charset="0"/>
            </a:endParaRPr>
          </a:p>
          <a:p>
            <a:pPr algn="r"/>
            <a:r>
              <a:rPr lang="ru-RU" sz="1600">
                <a:latin typeface="Calibri" pitchFamily="34" charset="0"/>
              </a:rPr>
              <a:t>В. В. Путин.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44563"/>
            <a:ext cx="1252538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5513388" y="2047875"/>
            <a:ext cx="167163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/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160</a:t>
            </a:r>
          </a:p>
          <a:p>
            <a:pPr algn="r"/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СКР (</a:t>
            </a:r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2,05</a:t>
            </a:r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2398713" y="2986088"/>
            <a:ext cx="1504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dirty="0">
                <a:latin typeface="Calibri" pitchFamily="34" charset="0"/>
              </a:rPr>
              <a:t>142</a:t>
            </a:r>
          </a:p>
          <a:p>
            <a:r>
              <a:rPr lang="ru-RU" dirty="0">
                <a:latin typeface="Calibri" pitchFamily="34" charset="0"/>
              </a:rPr>
              <a:t>СКР (</a:t>
            </a:r>
            <a:r>
              <a:rPr lang="ru-RU" dirty="0" smtClean="0">
                <a:latin typeface="Calibri" pitchFamily="34" charset="0"/>
              </a:rPr>
              <a:t>1,9)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6099175" y="5273675"/>
            <a:ext cx="14192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80</a:t>
            </a:r>
          </a:p>
          <a:p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СКР  (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1,7)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5513388" y="3228975"/>
            <a:ext cx="16716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/>
            <a:r>
              <a:rPr lang="ru-RU" b="1" dirty="0">
                <a:solidFill>
                  <a:srgbClr val="00B050"/>
                </a:solidFill>
                <a:latin typeface="Calibri" pitchFamily="34" charset="0"/>
              </a:rPr>
              <a:t>135</a:t>
            </a:r>
          </a:p>
          <a:p>
            <a:pPr algn="r"/>
            <a:r>
              <a:rPr lang="ru-RU" b="1" dirty="0">
                <a:solidFill>
                  <a:srgbClr val="00B050"/>
                </a:solidFill>
                <a:latin typeface="Calibri" pitchFamily="34" charset="0"/>
              </a:rPr>
              <a:t> СКР </a:t>
            </a: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(1,95)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013" y="565150"/>
            <a:ext cx="7518400" cy="669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43400" y="2556495"/>
            <a:ext cx="3307556" cy="10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ru-RU" sz="6200" dirty="0">
                <a:solidFill>
                  <a:srgbClr val="FF0000"/>
                </a:solidFill>
                <a:latin typeface="Calibri" pitchFamily="34" charset="0"/>
              </a:rPr>
              <a:t>СКР </a:t>
            </a:r>
            <a:r>
              <a:rPr lang="ru-RU" sz="6200" dirty="0" smtClean="0">
                <a:solidFill>
                  <a:srgbClr val="FF0000"/>
                </a:solidFill>
                <a:latin typeface="Calibri" pitchFamily="34" charset="0"/>
              </a:rPr>
              <a:t>1,78</a:t>
            </a:r>
            <a:endParaRPr lang="ru-RU" sz="6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68338" y="3151188"/>
            <a:ext cx="18383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sz="5500">
                <a:solidFill>
                  <a:srgbClr val="00B050"/>
                </a:solidFill>
                <a:latin typeface="Calibri" pitchFamily="34" charset="0"/>
              </a:rPr>
              <a:t>2,9</a:t>
            </a:r>
          </a:p>
          <a:p>
            <a:r>
              <a:rPr lang="ru-RU" sz="5500">
                <a:solidFill>
                  <a:srgbClr val="00B050"/>
                </a:solidFill>
                <a:latin typeface="Calibri" pitchFamily="34" charset="0"/>
              </a:rPr>
              <a:t>СКР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8338" y="2362200"/>
            <a:ext cx="17541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sz="6200" dirty="0">
                <a:solidFill>
                  <a:srgbClr val="00B050"/>
                </a:solidFill>
                <a:latin typeface="Calibri" pitchFamily="34" charset="0"/>
              </a:rPr>
              <a:t>3,3</a:t>
            </a:r>
            <a:endParaRPr lang="ru-RU" sz="27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7513" y="1574800"/>
            <a:ext cx="17541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ru-RU" sz="6200">
                <a:solidFill>
                  <a:srgbClr val="00B050"/>
                </a:solidFill>
                <a:latin typeface="Calibri" pitchFamily="34" charset="0"/>
              </a:rPr>
              <a:t>…</a:t>
            </a:r>
            <a:endParaRPr lang="ru-RU" sz="27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7513" y="709613"/>
            <a:ext cx="175418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ru-RU" sz="6200">
                <a:solidFill>
                  <a:srgbClr val="00B050"/>
                </a:solidFill>
                <a:latin typeface="Calibri" pitchFamily="34" charset="0"/>
              </a:rPr>
              <a:t>…</a:t>
            </a:r>
            <a:endParaRPr lang="ru-RU" sz="27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7513" y="1181100"/>
            <a:ext cx="17541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ru-RU" sz="6200" dirty="0">
                <a:solidFill>
                  <a:srgbClr val="00B050"/>
                </a:solidFill>
                <a:latin typeface="Calibri" pitchFamily="34" charset="0"/>
              </a:rPr>
              <a:t>…</a:t>
            </a:r>
            <a:endParaRPr lang="ru-RU" sz="27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7513" y="236538"/>
            <a:ext cx="175418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ru-RU" sz="6200" dirty="0">
                <a:solidFill>
                  <a:srgbClr val="00B050"/>
                </a:solidFill>
                <a:latin typeface="Calibri" pitchFamily="34" charset="0"/>
              </a:rPr>
              <a:t>…</a:t>
            </a:r>
            <a:endParaRPr lang="ru-RU" sz="27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025" y="547688"/>
            <a:ext cx="9417050" cy="736600"/>
          </a:xfrm>
          <a:prstGeom prst="rect">
            <a:avLst/>
          </a:prstGeom>
        </p:spPr>
        <p:txBody>
          <a:bodyPr wrap="none" lIns="104287" tIns="52144" rIns="104287" bIns="52144">
            <a:spAutoFit/>
          </a:bodyPr>
          <a:lstStyle/>
          <a:p>
            <a:pPr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Мы достигли исторического минимума!</a:t>
            </a:r>
          </a:p>
        </p:txBody>
      </p:sp>
      <p:graphicFrame>
        <p:nvGraphicFramePr>
          <p:cNvPr id="10" name="Диаграмма 3"/>
          <p:cNvGraphicFramePr>
            <a:graphicFrameLocks/>
          </p:cNvGraphicFramePr>
          <p:nvPr/>
        </p:nvGraphicFramePr>
        <p:xfrm>
          <a:off x="377825" y="1239838"/>
          <a:ext cx="9563100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8" name="Picture 6" descr="http://img1.liveinternet.ru/images/attach/c/7/94/72/94072623_large_detimalishidetioboirebenok63863192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4570413"/>
            <a:ext cx="3719512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8604250" y="2347913"/>
            <a:ext cx="1003300" cy="6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sz="3700" dirty="0" smtClean="0">
                <a:latin typeface="Calibri" pitchFamily="34" charset="0"/>
              </a:rPr>
              <a:t>6,1</a:t>
            </a: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169988" y="2111375"/>
            <a:ext cx="10858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sz="3700">
                <a:latin typeface="Calibri" pitchFamily="34" charset="0"/>
              </a:rPr>
              <a:t>22,1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337050" y="4813300"/>
          <a:ext cx="6356350" cy="242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5681663" y="4489450"/>
            <a:ext cx="41767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sz="2700">
                <a:latin typeface="Calibri" pitchFamily="34" charset="0"/>
              </a:rPr>
              <a:t>Материнская смертность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520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172" t="9646" r="59184" b="31276"/>
          <a:stretch>
            <a:fillRect/>
          </a:stretch>
        </p:blipFill>
        <p:spPr bwMode="auto">
          <a:xfrm>
            <a:off x="2652002" y="2642403"/>
            <a:ext cx="5332393" cy="4313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1042872" fontAlgn="auto">
              <a:spcAft>
                <a:spcPts val="0"/>
              </a:spcAft>
              <a:defRPr/>
            </a:pPr>
            <a:r>
              <a:rPr lang="ru-RU" sz="4100" b="1" dirty="0" smtClean="0">
                <a:solidFill>
                  <a:schemeClr val="accent1">
                    <a:lumMod val="50000"/>
                  </a:schemeClr>
                </a:solidFill>
              </a:rPr>
              <a:t>Необходимые направления действий:</a:t>
            </a:r>
            <a:endParaRPr lang="ru-RU" sz="4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988" y="1239838"/>
            <a:ext cx="9623425" cy="1190625"/>
          </a:xfrm>
        </p:spPr>
        <p:txBody>
          <a:bodyPr rtlCol="0">
            <a:normAutofit lnSpcReduction="10000"/>
          </a:bodyPr>
          <a:lstStyle/>
          <a:p>
            <a:pPr marL="391076" indent="-391076" defTabSz="104287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Разработка и реализация концепции «Репродуктивное здоровье семьи».</a:t>
            </a:r>
          </a:p>
        </p:txBody>
      </p:sp>
    </p:spTree>
    <p:extLst>
      <p:ext uri="{BB962C8B-B14F-4D97-AF65-F5344CB8AC3E}">
        <p14:creationId xmlns="" xmlns:p14="http://schemas.microsoft.com/office/powerpoint/2010/main" val="85533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Диаграмма 85"/>
          <p:cNvGraphicFramePr/>
          <p:nvPr/>
        </p:nvGraphicFramePr>
        <p:xfrm>
          <a:off x="2172076" y="1637043"/>
          <a:ext cx="6349251" cy="519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8" name="Picture 4" descr="http://team4yk.ru/images/male_symbol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 rot="18870067">
            <a:off x="5179533" y="1867406"/>
            <a:ext cx="403616" cy="426679"/>
          </a:xfrm>
          <a:prstGeom prst="rect">
            <a:avLst/>
          </a:prstGeom>
          <a:noFill/>
        </p:spPr>
      </p:pic>
      <p:pic>
        <p:nvPicPr>
          <p:cNvPr id="69" name="Picture 6" descr="http://pixabay.com/static/uploads/photo/2014/04/02/17/02/female-307738_640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 rot="1915459">
            <a:off x="5126030" y="5551530"/>
            <a:ext cx="439509" cy="542321"/>
          </a:xfrm>
          <a:prstGeom prst="rect">
            <a:avLst/>
          </a:prstGeom>
          <a:noFill/>
        </p:spPr>
      </p:pic>
      <p:pic>
        <p:nvPicPr>
          <p:cNvPr id="74" name="Рисунок 73" descr="_DSC0058_fu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1906" y="3361535"/>
            <a:ext cx="1265616" cy="200694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95000"/>
                <a:lumOff val="5000"/>
                <a:alpha val="43000"/>
              </a:schemeClr>
            </a:outerShdw>
          </a:effectLst>
        </p:spPr>
      </p:pic>
      <p:pic>
        <p:nvPicPr>
          <p:cNvPr id="91" name="Рисунок 90" descr="aroiw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76301">
            <a:off x="1367617" y="1652066"/>
            <a:ext cx="2385770" cy="3833768"/>
          </a:xfrm>
          <a:prstGeom prst="rect">
            <a:avLst/>
          </a:prstGeom>
        </p:spPr>
      </p:pic>
      <p:pic>
        <p:nvPicPr>
          <p:cNvPr id="73" name="Рисунок 72" descr="aroiw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82169">
            <a:off x="6884049" y="1596456"/>
            <a:ext cx="2320025" cy="3728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7872980" y="5541526"/>
            <a:ext cx="974182" cy="597766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3200" b="1" dirty="0" smtClean="0"/>
              <a:t>2,0</a:t>
            </a:r>
            <a:endParaRPr lang="ru-RU" sz="3200" b="1" dirty="0"/>
          </a:p>
        </p:txBody>
      </p:sp>
      <p:sp>
        <p:nvSpPr>
          <p:cNvPr id="53" name="Стрелка вправо 52"/>
          <p:cNvSpPr/>
          <p:nvPr/>
        </p:nvSpPr>
        <p:spPr>
          <a:xfrm rot="10647885">
            <a:off x="2934721" y="4113011"/>
            <a:ext cx="842000" cy="476300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 rot="20705051">
            <a:off x="-3705532" y="6349127"/>
            <a:ext cx="3235752" cy="813193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4600" dirty="0" smtClean="0">
                <a:solidFill>
                  <a:srgbClr val="FF0000"/>
                </a:solidFill>
              </a:rPr>
              <a:t>АБОРТЫ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4177176" y="-1231293"/>
            <a:ext cx="2840454" cy="9363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2700" dirty="0" smtClean="0"/>
              <a:t>Создание </a:t>
            </a:r>
          </a:p>
          <a:p>
            <a:r>
              <a:rPr lang="ru-RU" sz="2700" dirty="0" smtClean="0"/>
              <a:t>семьи</a:t>
            </a:r>
            <a:endParaRPr lang="ru-RU" sz="1800" dirty="0"/>
          </a:p>
        </p:txBody>
      </p:sp>
      <p:sp>
        <p:nvSpPr>
          <p:cNvPr id="40" name="Овал 39"/>
          <p:cNvSpPr/>
          <p:nvPr/>
        </p:nvSpPr>
        <p:spPr>
          <a:xfrm>
            <a:off x="7788773" y="5447867"/>
            <a:ext cx="848812" cy="793922"/>
          </a:xfrm>
          <a:prstGeom prst="ellipse">
            <a:avLst/>
          </a:prstGeom>
          <a:noFill/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59" name="Выноска 1 58"/>
          <p:cNvSpPr/>
          <p:nvPr/>
        </p:nvSpPr>
        <p:spPr>
          <a:xfrm>
            <a:off x="8355723" y="4489505"/>
            <a:ext cx="2088569" cy="851186"/>
          </a:xfrm>
          <a:prstGeom prst="borderCallout1">
            <a:avLst>
              <a:gd name="adj1" fmla="val 18750"/>
              <a:gd name="adj2" fmla="val -8333"/>
              <a:gd name="adj3" fmla="val 18928"/>
              <a:gd name="adj4" fmla="val -7821"/>
            </a:avLst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>
              <a:lnSpc>
                <a:spcPct val="80000"/>
              </a:lnSpc>
            </a:pPr>
            <a:r>
              <a:rPr lang="ru-RU" sz="2700" b="1" dirty="0" smtClean="0">
                <a:solidFill>
                  <a:sysClr val="windowText" lastClr="000000"/>
                </a:solidFill>
              </a:rPr>
              <a:t>Вторичная </a:t>
            </a:r>
            <a:r>
              <a:rPr lang="ru-RU" sz="2700" b="1" dirty="0" err="1" smtClean="0">
                <a:solidFill>
                  <a:sysClr val="windowText" lastClr="000000"/>
                </a:solidFill>
              </a:rPr>
              <a:t>проф-ка</a:t>
            </a:r>
            <a:endParaRPr lang="ru-RU" sz="2700" b="1" dirty="0">
              <a:solidFill>
                <a:sysClr val="windowText" lastClr="000000"/>
              </a:solidFill>
            </a:endParaRPr>
          </a:p>
        </p:txBody>
      </p: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534670" y="366770"/>
            <a:ext cx="9624060" cy="812147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</a:rPr>
              <a:t>Составные части репродукции</a:t>
            </a:r>
            <a:endParaRPr lang="ru-RU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13786" y="3071760"/>
            <a:ext cx="2589826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Репродуктивное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2122" y="6839029"/>
            <a:ext cx="4741704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80000"/>
                </a:solidFill>
              </a:rPr>
              <a:t>Репродуктивные потери</a:t>
            </a:r>
            <a:endParaRPr lang="ru-RU" b="1" dirty="0">
              <a:solidFill>
                <a:srgbClr val="48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73331" y="3071760"/>
            <a:ext cx="2589826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Репродуктивное поведение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80507" y="1001907"/>
            <a:ext cx="2589826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F7921"/>
                </a:solidFill>
              </a:rPr>
              <a:t>Репродуктивный потенциал</a:t>
            </a:r>
            <a:endParaRPr lang="ru-RU" b="1" dirty="0">
              <a:solidFill>
                <a:srgbClr val="4F7921"/>
              </a:solidFill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19757266">
            <a:off x="6850470" y="2914231"/>
            <a:ext cx="842000" cy="476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7226305">
            <a:off x="5742367" y="2120610"/>
            <a:ext cx="793833" cy="5253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grpSp>
        <p:nvGrpSpPr>
          <p:cNvPr id="2" name="Группа 47"/>
          <p:cNvGrpSpPr/>
          <p:nvPr/>
        </p:nvGrpSpPr>
        <p:grpSpPr>
          <a:xfrm>
            <a:off x="1809907" y="-3738690"/>
            <a:ext cx="5802472" cy="3629106"/>
            <a:chOff x="1547664" y="-3390960"/>
            <a:chExt cx="4961734" cy="3291568"/>
          </a:xfrm>
        </p:grpSpPr>
        <p:pic>
          <p:nvPicPr>
            <p:cNvPr id="81" name="Рисунок 80" descr="1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7664" y="-3390960"/>
              <a:ext cx="4961734" cy="3291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3143240" y="-2838908"/>
              <a:ext cx="10001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В браке</a:t>
              </a:r>
              <a:endParaRPr lang="ru-RU" sz="18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71604" y="-624330"/>
              <a:ext cx="12144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rgbClr val="C00000"/>
                  </a:solidFill>
                  <a:latin typeface="Comic Sans MS" pitchFamily="66" charset="0"/>
                  <a:cs typeface="Arial" pitchFamily="34" charset="0"/>
                </a:rPr>
                <a:t>Вне брака</a:t>
              </a:r>
              <a:endParaRPr lang="ru-RU" sz="18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graphicFrame>
        <p:nvGraphicFramePr>
          <p:cNvPr id="49" name="Диаграмма 48"/>
          <p:cNvGraphicFramePr/>
          <p:nvPr/>
        </p:nvGraphicFramePr>
        <p:xfrm>
          <a:off x="11361781" y="7561263"/>
          <a:ext cx="7128933" cy="448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-7518885" y="24246"/>
            <a:ext cx="7123363" cy="450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" name="Диаграмма 53"/>
          <p:cNvGraphicFramePr/>
          <p:nvPr/>
        </p:nvGraphicFramePr>
        <p:xfrm>
          <a:off x="2004989" y="9372855"/>
          <a:ext cx="7992234" cy="448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80" name="Picture 2" descr="D:\разное\разное\_presentation\_presentation\s6\s6_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439479"/>
            <a:ext cx="1637764" cy="34912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5" name="Выноска 1 84"/>
          <p:cNvSpPr/>
          <p:nvPr/>
        </p:nvSpPr>
        <p:spPr>
          <a:xfrm flipH="1">
            <a:off x="511650" y="5900967"/>
            <a:ext cx="2640372" cy="793923"/>
          </a:xfrm>
          <a:prstGeom prst="borderCallout1">
            <a:avLst>
              <a:gd name="adj1" fmla="val 18750"/>
              <a:gd name="adj2" fmla="val -8333"/>
              <a:gd name="adj3" fmla="val 24607"/>
              <a:gd name="adj4" fmla="val -1138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</a:rPr>
              <a:t>Первичная </a:t>
            </a:r>
            <a:br>
              <a:rPr lang="ru-RU" sz="2300" b="1" dirty="0" smtClean="0">
                <a:solidFill>
                  <a:schemeClr val="bg1"/>
                </a:solidFill>
              </a:rPr>
            </a:br>
            <a:r>
              <a:rPr lang="ru-RU" sz="2300" b="1" dirty="0" smtClean="0">
                <a:solidFill>
                  <a:schemeClr val="bg1"/>
                </a:solidFill>
              </a:rPr>
              <a:t>профилактика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4414" y="10081728"/>
            <a:ext cx="3425254" cy="99785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3700" b="1" dirty="0" smtClean="0">
                <a:solidFill>
                  <a:srgbClr val="FF0000"/>
                </a:solidFill>
              </a:rPr>
              <a:t>77,4%</a:t>
            </a:r>
            <a:r>
              <a:rPr lang="ru-RU" b="1" dirty="0" smtClean="0">
                <a:solidFill>
                  <a:srgbClr val="FF0000"/>
                </a:solidFill>
              </a:rPr>
              <a:t> женщин имеют предродовую патологию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Молния 41"/>
          <p:cNvSpPr/>
          <p:nvPr/>
        </p:nvSpPr>
        <p:spPr>
          <a:xfrm>
            <a:off x="6349213" y="11026893"/>
            <a:ext cx="1002513" cy="94516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3584988">
            <a:off x="5950540" y="5886546"/>
            <a:ext cx="842000" cy="476300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5297562" y="8209787"/>
            <a:ext cx="6391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633244" y="-862839"/>
            <a:ext cx="7538195" cy="366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 descr="http://www.dobrenok.com/data/tiny/page/79/x400_gall_images_93e3719f_c7fa026a.jpg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633376" y="3637755"/>
            <a:ext cx="4929222" cy="30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45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718E-6 -2.72727E-6 L 0.5814 -0.908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4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9964E-6 2.99663E-6 L -1.01987 0.29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12604 -0.91366 " pathEditMode="relative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1441 -0.885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44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2483 -0.8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4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13385 0.93449 " pathEditMode="relative" ptsTypes="AA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6 L -1.071 -0.64051 " pathEditMode="relative" ptsTypes="AA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1.0316 0.32547 " pathEditMode="relative" ptsTypes="AA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40" grpId="0" animBg="1"/>
      <p:bldP spid="59" grpId="0" animBg="1"/>
      <p:bldP spid="70" grpId="0" animBg="1"/>
      <p:bldP spid="70" grpId="1" animBg="1"/>
      <p:bldP spid="44" grpId="0" animBg="1"/>
      <p:bldP spid="44" grpId="1" animBg="1"/>
      <p:bldGraphic spid="49" grpId="0">
        <p:bldAsOne/>
      </p:bldGraphic>
      <p:bldGraphic spid="49" grpId="1">
        <p:bldAsOne/>
      </p:bldGraphic>
      <p:bldGraphic spid="54" grpId="0">
        <p:bldAsOne/>
      </p:bldGraphic>
      <p:bldGraphic spid="54" grpId="1">
        <p:bldAsOne/>
      </p:bldGraphic>
      <p:bldP spid="85" grpId="0" animBg="1"/>
      <p:bldP spid="38" grpId="0"/>
      <p:bldP spid="38" grpId="1"/>
      <p:bldP spid="42" grpId="0" animBg="1"/>
      <p:bldP spid="42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зное\разное\_presentation\_presentation\s6\s6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90550"/>
            <a:ext cx="3284538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D:\разное\разное\_presentation\_presentation\s6\s6_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675" y="1952625"/>
            <a:ext cx="370522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К1\Desktop\Работа\разное\разное2\разное\_presentation\_presentation\s6\s6_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400" y="555625"/>
            <a:ext cx="4232275" cy="71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3746500" y="3540125"/>
            <a:ext cx="2840038" cy="709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830638" y="2516188"/>
            <a:ext cx="2589212" cy="866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678363" y="4243388"/>
            <a:ext cx="823912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5" name="Picture 3" descr="D:\разное\разное\_presentation\_presentation\s6\s6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2363" y="1733550"/>
            <a:ext cx="29479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разное\разное\_presentation\_presentation\s6\s6_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5813" y="1811338"/>
            <a:ext cx="362108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:\разное\разное\_presentation\_presentation\s6\s6_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9950" y="1574800"/>
            <a:ext cx="3452813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D:\разное\разное\_presentation\_presentation\s6\s6_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9950" y="1654175"/>
            <a:ext cx="34575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D:\разное\разное\_presentation\_presentation\s6\s6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1688" y="1811338"/>
            <a:ext cx="362108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1"/>
          <p:cNvGrpSpPr>
            <a:grpSpLocks/>
          </p:cNvGrpSpPr>
          <p:nvPr/>
        </p:nvGrpSpPr>
        <p:grpSpPr bwMode="auto">
          <a:xfrm>
            <a:off x="10390188" y="1231900"/>
            <a:ext cx="3798887" cy="1119188"/>
            <a:chOff x="5895975" y="1117104"/>
            <a:chExt cx="3248025" cy="1015752"/>
          </a:xfrm>
        </p:grpSpPr>
        <p:pic>
          <p:nvPicPr>
            <p:cNvPr id="12326" name="Picture 16" descr="D:\разное\разное\_presentation\_presentation\s6\s6_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5975" y="1117104"/>
              <a:ext cx="3248025" cy="101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7" name="TextBox 48"/>
            <p:cNvSpPr txBox="1">
              <a:spLocks noChangeArrowheads="1"/>
            </p:cNvSpPr>
            <p:nvPr/>
          </p:nvSpPr>
          <p:spPr bwMode="auto">
            <a:xfrm>
              <a:off x="6444208" y="1340768"/>
              <a:ext cx="2119491" cy="404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Снижение либидо</a:t>
              </a:r>
              <a:endParaRPr lang="en-US" sz="2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Группа 62"/>
          <p:cNvGrpSpPr>
            <a:grpSpLocks/>
          </p:cNvGrpSpPr>
          <p:nvPr/>
        </p:nvGrpSpPr>
        <p:grpSpPr bwMode="auto">
          <a:xfrm>
            <a:off x="10399713" y="2255838"/>
            <a:ext cx="3797300" cy="1933575"/>
            <a:chOff x="5895975" y="2053208"/>
            <a:chExt cx="3248025" cy="1447800"/>
          </a:xfrm>
        </p:grpSpPr>
        <p:pic>
          <p:nvPicPr>
            <p:cNvPr id="12324" name="Picture 16" descr="D:\разное\разное\_presentation\_presentation\s6\s6_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5975" y="2053208"/>
              <a:ext cx="32480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5" name="TextBox 49"/>
            <p:cNvSpPr txBox="1">
              <a:spLocks noChangeArrowheads="1"/>
            </p:cNvSpPr>
            <p:nvPr/>
          </p:nvSpPr>
          <p:spPr bwMode="auto">
            <a:xfrm>
              <a:off x="6361841" y="2184653"/>
              <a:ext cx="2376264" cy="112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Ожирение, метаболический синдром, сахарный диабет</a:t>
              </a:r>
              <a:endParaRPr lang="en-US" sz="2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Группа 63"/>
          <p:cNvGrpSpPr>
            <a:grpSpLocks/>
          </p:cNvGrpSpPr>
          <p:nvPr/>
        </p:nvGrpSpPr>
        <p:grpSpPr bwMode="auto">
          <a:xfrm>
            <a:off x="10399713" y="4132263"/>
            <a:ext cx="3797300" cy="2030412"/>
            <a:chOff x="5895975" y="3356991"/>
            <a:chExt cx="3248025" cy="1840939"/>
          </a:xfrm>
        </p:grpSpPr>
        <p:pic>
          <p:nvPicPr>
            <p:cNvPr id="12322" name="Picture 16" descr="D:\разное\разное\_presentation\_presentation\s6\s6_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5975" y="3356991"/>
              <a:ext cx="3248025" cy="184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3" name="TextBox 50"/>
            <p:cNvSpPr txBox="1">
              <a:spLocks noChangeArrowheads="1"/>
            </p:cNvSpPr>
            <p:nvPr/>
          </p:nvSpPr>
          <p:spPr bwMode="auto">
            <a:xfrm>
              <a:off x="6419981" y="3658467"/>
              <a:ext cx="2500330" cy="136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Слабость и недостаток жизненных сил</a:t>
              </a:r>
            </a:p>
            <a:p>
              <a:pPr algn="ctr"/>
              <a:endParaRPr lang="en-US" sz="2300">
                <a:solidFill>
                  <a:srgbClr val="262626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Группа 64"/>
          <p:cNvGrpSpPr>
            <a:grpSpLocks/>
          </p:cNvGrpSpPr>
          <p:nvPr/>
        </p:nvGrpSpPr>
        <p:grpSpPr bwMode="auto">
          <a:xfrm>
            <a:off x="10399713" y="5915025"/>
            <a:ext cx="3797300" cy="1597025"/>
            <a:chOff x="5895975" y="4653136"/>
            <a:chExt cx="3248025" cy="1447800"/>
          </a:xfrm>
        </p:grpSpPr>
        <p:pic>
          <p:nvPicPr>
            <p:cNvPr id="12320" name="Picture 16" descr="D:\разное\разное\_presentation\_presentation\s6\s6_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5975" y="4653136"/>
              <a:ext cx="32480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1" name="TextBox 51"/>
            <p:cNvSpPr txBox="1">
              <a:spLocks noChangeArrowheads="1"/>
            </p:cNvSpPr>
            <p:nvPr/>
          </p:nvSpPr>
          <p:spPr bwMode="auto">
            <a:xfrm>
              <a:off x="6444207" y="4804792"/>
              <a:ext cx="2620119" cy="104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Эректильная</a:t>
              </a:r>
            </a:p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дисфункция, </a:t>
              </a:r>
            </a:p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бесплодие</a:t>
              </a:r>
              <a:endParaRPr lang="en-US" sz="2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Группа 57"/>
          <p:cNvGrpSpPr>
            <a:grpSpLocks/>
          </p:cNvGrpSpPr>
          <p:nvPr/>
        </p:nvGrpSpPr>
        <p:grpSpPr bwMode="auto">
          <a:xfrm>
            <a:off x="-3517900" y="684213"/>
            <a:ext cx="3811588" cy="2230437"/>
            <a:chOff x="-3071865" y="620688"/>
            <a:chExt cx="3260183" cy="2022723"/>
          </a:xfrm>
        </p:grpSpPr>
        <p:pic>
          <p:nvPicPr>
            <p:cNvPr id="12318" name="Picture 15" descr="D:\разное\разное\_presentation\_presentation\s6\s6_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2916832" y="620688"/>
              <a:ext cx="3105150" cy="202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TextBox 52"/>
            <p:cNvSpPr txBox="1">
              <a:spLocks noChangeArrowheads="1"/>
            </p:cNvSpPr>
            <p:nvPr/>
          </p:nvSpPr>
          <p:spPr bwMode="auto">
            <a:xfrm>
              <a:off x="-3071865" y="980728"/>
              <a:ext cx="3071866" cy="1256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  <a:latin typeface="Calibri" pitchFamily="34" charset="0"/>
                </a:rPr>
                <a:t>Депрессивное настроение, повышенная утомляемость, бессонница, раздражительность</a:t>
              </a:r>
            </a:p>
          </p:txBody>
        </p:sp>
      </p:grpSp>
      <p:grpSp>
        <p:nvGrpSpPr>
          <p:cNvPr id="8" name="Группа 58"/>
          <p:cNvGrpSpPr>
            <a:grpSpLocks/>
          </p:cNvGrpSpPr>
          <p:nvPr/>
        </p:nvGrpSpPr>
        <p:grpSpPr bwMode="auto">
          <a:xfrm>
            <a:off x="-3425825" y="2520950"/>
            <a:ext cx="3632200" cy="1587500"/>
            <a:chOff x="-2928990" y="2285992"/>
            <a:chExt cx="3105150" cy="1440160"/>
          </a:xfrm>
        </p:grpSpPr>
        <p:pic>
          <p:nvPicPr>
            <p:cNvPr id="12316" name="Picture 15" descr="D:\разное\разное\_presentation\_presentation\s6\s6_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2928990" y="2285992"/>
              <a:ext cx="310515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7" name="TextBox 53"/>
            <p:cNvSpPr txBox="1">
              <a:spLocks noChangeArrowheads="1"/>
            </p:cNvSpPr>
            <p:nvPr/>
          </p:nvSpPr>
          <p:spPr bwMode="auto">
            <a:xfrm>
              <a:off x="-2196752" y="2557353"/>
              <a:ext cx="1716247" cy="104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Вегетативные расстройства</a:t>
              </a:r>
              <a:endParaRPr lang="en-US" sz="23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ru-RU" sz="2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Группа 59"/>
          <p:cNvGrpSpPr>
            <a:grpSpLocks/>
          </p:cNvGrpSpPr>
          <p:nvPr/>
        </p:nvGrpSpPr>
        <p:grpSpPr bwMode="auto">
          <a:xfrm>
            <a:off x="-3411538" y="3773488"/>
            <a:ext cx="3632201" cy="1754187"/>
            <a:chOff x="-2916832" y="3422501"/>
            <a:chExt cx="3105150" cy="1590675"/>
          </a:xfrm>
        </p:grpSpPr>
        <p:pic>
          <p:nvPicPr>
            <p:cNvPr id="12314" name="Picture 15" descr="D:\разное\разное\_presentation\_presentation\s6\s6_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2916832" y="3422501"/>
              <a:ext cx="3105150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TextBox 54"/>
            <p:cNvSpPr txBox="1">
              <a:spLocks noChangeArrowheads="1"/>
            </p:cNvSpPr>
            <p:nvPr/>
          </p:nvSpPr>
          <p:spPr bwMode="auto">
            <a:xfrm>
              <a:off x="-2428924" y="3643314"/>
              <a:ext cx="2240969" cy="136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Уменьшение роста волос на лице и теле</a:t>
              </a:r>
              <a:endParaRPr lang="en-US" sz="2300">
                <a:solidFill>
                  <a:srgbClr val="000000"/>
                </a:solidFill>
                <a:latin typeface="Calibri" pitchFamily="34" charset="0"/>
              </a:endParaRPr>
            </a:p>
            <a:p>
              <a:endParaRPr lang="ru-RU" sz="2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Группа 60"/>
          <p:cNvGrpSpPr>
            <a:grpSpLocks/>
          </p:cNvGrpSpPr>
          <p:nvPr/>
        </p:nvGrpSpPr>
        <p:grpSpPr bwMode="auto">
          <a:xfrm>
            <a:off x="-3421063" y="5051425"/>
            <a:ext cx="3630613" cy="2509838"/>
            <a:chOff x="-2925638" y="4581128"/>
            <a:chExt cx="3105150" cy="2276872"/>
          </a:xfrm>
        </p:grpSpPr>
        <p:pic>
          <p:nvPicPr>
            <p:cNvPr id="12312" name="Picture 15" descr="D:\разное\разное\_presentation\_presentation\s6\s6_8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2925638" y="4581128"/>
              <a:ext cx="3105150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TextBox 55"/>
            <p:cNvSpPr txBox="1">
              <a:spLocks noChangeArrowheads="1"/>
            </p:cNvSpPr>
            <p:nvPr/>
          </p:nvSpPr>
          <p:spPr bwMode="auto">
            <a:xfrm>
              <a:off x="-2556792" y="4797152"/>
              <a:ext cx="2279608" cy="2009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Снижение мышечной массы и силы,</a:t>
              </a:r>
            </a:p>
            <a:p>
              <a:pPr algn="ctr"/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ухудшение общего самочувствия</a:t>
              </a:r>
            </a:p>
            <a:p>
              <a:endParaRPr lang="ru-RU" sz="2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Группа 67"/>
          <p:cNvGrpSpPr>
            <a:grpSpLocks/>
          </p:cNvGrpSpPr>
          <p:nvPr/>
        </p:nvGrpSpPr>
        <p:grpSpPr bwMode="auto">
          <a:xfrm>
            <a:off x="3662363" y="4803775"/>
            <a:ext cx="2997200" cy="2541588"/>
            <a:chOff x="3131840" y="4004270"/>
            <a:chExt cx="2562225" cy="2305050"/>
          </a:xfrm>
        </p:grpSpPr>
        <p:pic>
          <p:nvPicPr>
            <p:cNvPr id="12310" name="Picture 10" descr="D:\разное\разное\_presentation\_presentation\s6\s6_1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1840" y="4004270"/>
              <a:ext cx="2562225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66"/>
            <p:cNvSpPr txBox="1"/>
            <p:nvPr/>
          </p:nvSpPr>
          <p:spPr>
            <a:xfrm>
              <a:off x="3350326" y="4836449"/>
              <a:ext cx="2198535" cy="837398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0428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dirty="0" smtClean="0">
                  <a:solidFill>
                    <a:prstClr val="black"/>
                  </a:solidFill>
                </a:rPr>
                <a:t>Репродуктивная дисфункция</a:t>
              </a:r>
              <a:endParaRPr lang="en-US" sz="270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1094 -0.1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31875 0.1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31875 0.38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5798 -0.18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35052 0.1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5434 0.396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3026 -2.96296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31077 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3026 4.44444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31163 4.8148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3026 3.7037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31163 -3.7037E-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30364 2.22222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31163 -3.7037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6" y="1377412"/>
            <a:ext cx="9624060" cy="12602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Факторы риска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5233054"/>
              </p:ext>
            </p:extLst>
          </p:nvPr>
        </p:nvGraphicFramePr>
        <p:xfrm>
          <a:off x="534988" y="231792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Picture 4" descr="Картинки по запросу алкоголь убива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66053"/>
            <a:ext cx="2500330" cy="2143140"/>
          </a:xfrm>
          <a:prstGeom prst="rect">
            <a:avLst/>
          </a:prstGeom>
          <a:noFill/>
        </p:spPr>
      </p:pic>
      <p:pic>
        <p:nvPicPr>
          <p:cNvPr id="24584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180" y="5285420"/>
            <a:ext cx="2016224" cy="173059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4353" y="396255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Замкнутый круг</a:t>
            </a:r>
            <a:endParaRPr lang="ru-RU" dirty="0"/>
          </a:p>
        </p:txBody>
      </p:sp>
      <p:pic>
        <p:nvPicPr>
          <p:cNvPr id="8" name="Picture 2" descr="C:\Users\Andrology\Downloads\Straight-Promiscui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2964" y="1528955"/>
            <a:ext cx="2787224" cy="1858149"/>
          </a:xfrm>
          <a:prstGeom prst="rect">
            <a:avLst/>
          </a:prstGeom>
          <a:noFill/>
        </p:spPr>
      </p:pic>
      <p:pic>
        <p:nvPicPr>
          <p:cNvPr id="9" name="Picture 5" descr="C:\Users\Andrology\Downloads\nark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1661" y="5372169"/>
            <a:ext cx="2418528" cy="164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078515e734250d1944e6591bb334d52aa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369</Words>
  <Application>Microsoft Office PowerPoint</Application>
  <PresentationFormat>Произвольный</PresentationFormat>
  <Paragraphs>105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Необходимые направления действий:</vt:lpstr>
      <vt:lpstr>Составные части репродукции</vt:lpstr>
      <vt:lpstr>Слайд 8</vt:lpstr>
      <vt:lpstr>Факторы риска</vt:lpstr>
      <vt:lpstr>Слайд 10</vt:lpstr>
      <vt:lpstr>Пути решения проблем</vt:lpstr>
      <vt:lpstr>Внедрение «Сертификата молодой семьи»</vt:lpstr>
      <vt:lpstr>Государственная национальная стратегия  в области демографии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Степан</cp:lastModifiedBy>
  <cp:revision>346</cp:revision>
  <dcterms:modified xsi:type="dcterms:W3CDTF">2017-02-15T06:55:37Z</dcterms:modified>
</cp:coreProperties>
</file>