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4"/>
  </p:notesMasterIdLst>
  <p:handoutMasterIdLst>
    <p:handoutMasterId r:id="rId15"/>
  </p:handoutMasterIdLst>
  <p:sldIdLst>
    <p:sldId id="326" r:id="rId2"/>
    <p:sldId id="324" r:id="rId3"/>
    <p:sldId id="336" r:id="rId4"/>
    <p:sldId id="334" r:id="rId5"/>
    <p:sldId id="337" r:id="rId6"/>
    <p:sldId id="293" r:id="rId7"/>
    <p:sldId id="330" r:id="rId8"/>
    <p:sldId id="329" r:id="rId9"/>
    <p:sldId id="338" r:id="rId10"/>
    <p:sldId id="308" r:id="rId11"/>
    <p:sldId id="310" r:id="rId12"/>
    <p:sldId id="33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FF9900"/>
    <a:srgbClr val="006C31"/>
    <a:srgbClr val="000000"/>
    <a:srgbClr val="1F19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>
        <p:scale>
          <a:sx n="83" d="100"/>
          <a:sy n="83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CE95-98E1-4A40-8021-66B54BDE5B6A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398CF-3C04-4BD3-9D36-09ECBC26F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55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FAB82-849F-4A03-BB99-3097197ED4C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B2B80-6807-414C-8C89-B5849A97A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32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33618D-C921-4511-83D9-CF2E2E6172B8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16FB-0A0B-402C-866B-698ACD52AD51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45E5C-E381-4D31-8079-9DAD756EC57F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49D8A-C364-4B19-A294-F6C46F288F1D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28722-B485-47D6-89AA-9867E3EB3F15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E29F0-2A09-4547-9192-84AE339489C3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E6D8C-8CAB-48FB-823A-7AFBB2F09BDB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78810A-BFF2-455E-925B-BE0EFC12F5C7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88D43-CECF-4564-B424-39FCAAEFBEFA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4CFFB1-E814-44A6-A7F5-3F5C5C49800F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B38299-B8E1-4C48-8AA4-B0A51071D740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1784B6-1A45-4505-B3B4-D33C6C091886}" type="datetime1">
              <a:rPr lang="ru-RU" smtClean="0"/>
              <a:pPr/>
              <a:t>19.04.2019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ogov-center.ru/" TargetMode="External"/><Relationship Id="rId2" Type="http://schemas.openxmlformats.org/officeDocument/2006/relationships/hyperlink" Target="http://www.pirogov-center.ru/conferences/broadcasts/detail.php?ID=395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zdrav-nno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&#1095;&#1077;&#1089;&#1090;&#1085;&#1099;&#1081;&#1079;&#1085;&#1072;&#1082;.&#1088;&#1092;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5;&#1077;&#1089;&#1090;&#1085;&#1099;&#1081;&#1079;&#1085;&#1072;&#1082;.&#1088;&#1092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140968"/>
            <a:ext cx="8496944" cy="3168352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внедрения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и недоброкачественных препаратов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примере подведомственных министерству здравоохранения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Нижегородской области медицинских организациях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4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Очекурова</a:t>
            </a:r>
            <a:r>
              <a:rPr lang="ru-RU" sz="24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Н.Ю.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начальник отдела лекарственного обеспечения и фармацевтической деятельности мини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терства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здравоохранения Нижегородской области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043608" y="404664"/>
            <a:ext cx="698477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9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здравоохранения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</a:p>
        </p:txBody>
      </p:sp>
      <p:pic>
        <p:nvPicPr>
          <p:cNvPr id="6" name="Picture 20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74" t="17303" r="28748" b="16348"/>
          <a:stretch>
            <a:fillRect/>
          </a:stretch>
        </p:blipFill>
        <p:spPr bwMode="auto">
          <a:xfrm>
            <a:off x="3923928" y="1556792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1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568952" cy="619268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40000" lvl="2" algn="r">
              <a:lnSpc>
                <a:spcPct val="80000"/>
              </a:lnSpc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lvl="2" indent="0" algn="r">
              <a:buFont typeface="Wingdings 2"/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19268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125" indent="-11113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подведомственных медицинских организаций в </a:t>
            </a:r>
          </a:p>
          <a:p>
            <a:pPr marL="365125" indent="-11113" algn="ctr">
              <a:buNone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«центрах компетенции»:</a:t>
            </a:r>
          </a:p>
          <a:p>
            <a:pPr marL="365125" indent="-11113" algn="just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4" descr="\\Reglgot\мои документы\Стратегические проекты\2019 год\Приказ гл.врачам о регистрации в ФГИС МДЛП\Скриншот от МО\Отчет Городская больница №3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3384376" cy="2232248"/>
          </a:xfrm>
          <a:prstGeom prst="rect">
            <a:avLst/>
          </a:prstGeom>
          <a:noFill/>
        </p:spPr>
      </p:pic>
      <p:pic>
        <p:nvPicPr>
          <p:cNvPr id="7" name="Picture 2" descr="\\Reglgot\мои документы\Стратегические проекты\2019 год\Приказ гл.врачам о регистрации в ФГИС МДЛП\Скриншот от МО\Отчет Городская больница №40\20190130_145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767" y="908720"/>
            <a:ext cx="3325475" cy="2232248"/>
          </a:xfrm>
          <a:prstGeom prst="rect">
            <a:avLst/>
          </a:prstGeom>
          <a:noFill/>
        </p:spPr>
      </p:pic>
      <p:pic>
        <p:nvPicPr>
          <p:cNvPr id="8" name="Picture 2" descr="\\Reglgot\мои документы\Стратегические проекты\2019 год\Приказ гл.врачам о регистрации в ФГИС МДЛП\Скриншот от МО\Отчет Арзамасская ГБ №1\IMG_7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84984"/>
            <a:ext cx="3384376" cy="2376264"/>
          </a:xfrm>
          <a:prstGeom prst="rect">
            <a:avLst/>
          </a:prstGeom>
          <a:noFill/>
        </p:spPr>
      </p:pic>
      <p:pic>
        <p:nvPicPr>
          <p:cNvPr id="9" name="Picture 2" descr="\\Reglgot\мои документы\Стратегические проекты\2019 год\Приказ гл.врачам о регистрации в ФГИС МДЛП\Скриншот от МО\Отчет Городская клиническая больница №3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312368" cy="23042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75656" y="5589240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11113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148 медицинских организаций,   </a:t>
            </a:r>
          </a:p>
          <a:p>
            <a:pPr marL="365125" indent="-11113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дистанционно 6 медицинских организаций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04867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125" indent="-11113" algn="ctr">
              <a:buNone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Организована информационная поддержка </a:t>
            </a:r>
          </a:p>
          <a:p>
            <a:pPr marL="365125" indent="-11113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подведомственных медицинских организаций на сайте министерства здравоохранения Нижегородской области и ГБУЗ НО «Медицинский информационно – аналитический центр»</a:t>
            </a:r>
          </a:p>
          <a:p>
            <a:pPr marL="365125" indent="-11113" algn="just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 algn="just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104456" cy="31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896" y="3429000"/>
            <a:ext cx="4006560" cy="29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136904" cy="5184577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990000"/>
              </a:buClr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апреля 2019 года в 10:00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базе</a:t>
            </a: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ФГБУ «Национальный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хирургический Центр</a:t>
            </a: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имени Н.И.Пирогова» </a:t>
            </a: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состоится Всероссийская научно-практическая конференция </a:t>
            </a: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«Лекарственное обеспечение в цифровом медицинском учреждении».</a:t>
            </a: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Конференция будет доступна в режиме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апреля 2019 года с 10:00.</a:t>
            </a:r>
          </a:p>
          <a:p>
            <a:pPr marL="263525" lvl="1" indent="-263525" algn="ctr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Электронная ссылка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http://www.pirogov-center.ru/conferences/broadcasts/detail.php?ID=39548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3525" lvl="1" indent="-263525" algn="just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263525" lvl="1" indent="-263525" algn="just">
              <a:lnSpc>
                <a:spcPct val="120000"/>
              </a:lnSpc>
              <a:buClr>
                <a:srgbClr val="99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Информация о Конференции размещена на сайте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www.pirogov-center.ru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на сайте Министерства здравоохранения Нижегородской области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www.zdrav-nnov.ru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рубрике «Документы»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подрубрике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«Система маркировки лекарственных препаратов»</a:t>
            </a:r>
          </a:p>
          <a:p>
            <a:pPr lvl="1">
              <a:lnSpc>
                <a:spcPct val="120000"/>
              </a:lnSpc>
            </a:pP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2" descr="C:\Users\User\Downloads\4accd2275bdaed342ae80157800b2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69554"/>
            <a:ext cx="3960440" cy="9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395536" y="332656"/>
            <a:ext cx="8352928" cy="60486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365125" marR="0" lvl="0" indent="-11113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User\Downloads\4b4a-280684-1ee6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944216" cy="14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516216" y="2834521"/>
            <a:ext cx="2160240" cy="6036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59632" y="3356992"/>
            <a:ext cx="2715192" cy="759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Содержимое 1"/>
          <p:cNvSpPr txBox="1">
            <a:spLocks noGrp="1"/>
          </p:cNvSpPr>
          <p:nvPr>
            <p:ph type="title"/>
          </p:nvPr>
        </p:nvSpPr>
        <p:spPr>
          <a:xfrm>
            <a:off x="467544" y="1484784"/>
            <a:ext cx="8424936" cy="50405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40000" lvl="2" algn="r">
              <a:lnSpc>
                <a:spcPct val="80000"/>
              </a:lnSpc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lvl="2" indent="0" algn="r">
              <a:buFont typeface="Wingdings 2"/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200" dirty="0"/>
          </a:p>
        </p:txBody>
      </p:sp>
      <p:pic>
        <p:nvPicPr>
          <p:cNvPr id="3074" name="Picture 2" descr="C:\Users\User\Downloads\0bea-9c59efb8-660x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85231"/>
            <a:ext cx="3639224" cy="28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patsient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3866"/>
            <a:ext cx="2049337" cy="17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mark-k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808312" cy="14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372200" y="2924944"/>
            <a:ext cx="2334040" cy="576064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Считанный код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DataMatrix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7"/>
          <p:cNvSpPr txBox="1">
            <a:spLocks/>
          </p:cNvSpPr>
          <p:nvPr/>
        </p:nvSpPr>
        <p:spPr>
          <a:xfrm>
            <a:off x="1547664" y="3501008"/>
            <a:ext cx="2160240" cy="5760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Верификация лекарственных средств пациентом</a:t>
            </a:r>
          </a:p>
          <a:p>
            <a:pPr marL="109728" indent="0" algn="ctr">
              <a:buFont typeface="Wingdings 3"/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ъект 7"/>
          <p:cNvSpPr txBox="1">
            <a:spLocks/>
          </p:cNvSpPr>
          <p:nvPr/>
        </p:nvSpPr>
        <p:spPr>
          <a:xfrm>
            <a:off x="539552" y="4293096"/>
            <a:ext cx="4104456" cy="201622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Проверить легальность маркированного товара или сообщить о нарушении можно будет с помощью разработанного бесплатного приложения «Проверка маркировки товаров» для мобильных устройств на базе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Android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«Граждане получат возможность проверить легальность приобретаемых лекарств с помощью мобильного приложения или 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общедоступного сканера» </a:t>
            </a: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министр здравоохранения Российской Федерации В.И.Скворцова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71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7"/>
            <a:ext cx="8424936" cy="7920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Схема функционирования системы мониторинга движения лекарственной препаратов от производителя до конечного потребителя</a:t>
            </a:r>
          </a:p>
          <a:p>
            <a:pPr algn="ctr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7544" y="155679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7544" y="242088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7544" y="321297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5536" y="422108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2267744" y="2852936"/>
            <a:ext cx="65527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ФЕДЕРАЛЬНАЯ ГОСУДАРСТВЕННАЯ 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СИСТЕМА МОНИТОРИНГА 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ЛЕКАРСТВЕННЫХ ПРЕПАРАТОВ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16288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Запрос на проверку  лекарственного препарата, отчета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4928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лекарственных препаратов, поступление, реализация, возвраты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28498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Данные об индивидуальных и групповых кодах упаковок лекарственных препаратов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Запрос на получение кодов для нанесения на упаковку лекарственного препарата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131840" y="206084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076056" y="21328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16016" y="21328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627784" y="3501008"/>
            <a:ext cx="0" cy="21602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211960" y="350100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4716016" y="3501008"/>
            <a:ext cx="36004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588224" y="3501008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6948264" y="3501008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316416" y="3501008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92280" y="2348880"/>
            <a:ext cx="180020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Оператор-ЦРПТ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11760" y="1412776"/>
            <a:ext cx="13681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Минздрав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67944" y="1268760"/>
            <a:ext cx="17281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Контрольно-надзорные органы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59632" y="5661248"/>
            <a:ext cx="201622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Фармпроизводители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35896" y="4941168"/>
            <a:ext cx="194421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оптовой торговли/Импортеры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724128" y="5733256"/>
            <a:ext cx="173657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Розничные аптеки/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Медицинские организации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40352" y="4653136"/>
            <a:ext cx="108012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Граждане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flipV="1">
            <a:off x="2771800" y="522920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5580112" y="5373216"/>
            <a:ext cx="648072" cy="325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7308304" y="5013176"/>
            <a:ext cx="792088" cy="73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Содержимое 1"/>
          <p:cNvSpPr txBox="1">
            <a:spLocks/>
          </p:cNvSpPr>
          <p:nvPr/>
        </p:nvSpPr>
        <p:spPr>
          <a:xfrm>
            <a:off x="251520" y="260648"/>
            <a:ext cx="8712968" cy="626469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40000" lvl="2" algn="r">
              <a:lnSpc>
                <a:spcPct val="80000"/>
              </a:lnSpc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lvl="2" indent="0" algn="r">
              <a:buFont typeface="Wingdings 2"/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200" dirty="0"/>
          </a:p>
        </p:txBody>
      </p:sp>
      <p:pic>
        <p:nvPicPr>
          <p:cNvPr id="122" name="Picture 7" descr="C:\Users\User\Downloads\4b4a-280684-1ee6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792088" cy="4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467544" y="5301208"/>
            <a:ext cx="1376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2-мерный код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" name="Picture 7" descr="C:\Users\User\Downloads\4b4a-280684-1ee6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648072" cy="3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7" descr="C:\Users\User\Downloads\4b4a-280684-1ee6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648072" cy="3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" descr="C:\Users\User\Downloads\4b4a-280684-1ee6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648072" cy="3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7" descr="C:\Users\User\Downloads\4b4a-280684-1ee6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528925" cy="3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AutoShape 2" descr="https://userscontent2.emaze.com/images/4cba2266-eda3-484e-ace7-e97c00511ccb/34159ef9da708c87960b3e61cb7ac8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userscontent2.emaze.com/images/4cba2266-eda3-484e-ace7-e97c00511ccb/34159ef9da708c87960b3e61cb7ac8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TextBox 131"/>
          <p:cNvSpPr txBox="1"/>
          <p:nvPr/>
        </p:nvSpPr>
        <p:spPr>
          <a:xfrm>
            <a:off x="5940152" y="1412776"/>
            <a:ext cx="17365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Минпромторг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России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6732240" y="206084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3367225"/>
              </p:ext>
            </p:extLst>
          </p:nvPr>
        </p:nvGraphicFramePr>
        <p:xfrm>
          <a:off x="395536" y="379421"/>
          <a:ext cx="8568953" cy="65133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448"/>
                <a:gridCol w="1570975"/>
                <a:gridCol w="2713501"/>
                <a:gridCol w="3856029"/>
              </a:tblGrid>
              <a:tr h="32764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Нормативные документы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798"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 1 июля </a:t>
                      </a:r>
                    </a:p>
                    <a:p>
                      <a:pPr algn="l"/>
                      <a:r>
                        <a:rPr lang="ru-RU" sz="1300" b="1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года </a:t>
                      </a:r>
                      <a:endParaRPr lang="ru-RU" sz="1300" b="1" i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регистрация аптек и медицинских организаций в системе Честный ЗНАК для работы с препаратами из перечня </a:t>
                      </a:r>
                      <a:r>
                        <a:rPr lang="ru-RU" sz="13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высокозатратных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нозологий. </a:t>
                      </a:r>
                      <a:endParaRPr lang="ru-RU" sz="1300" b="0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Правительства РФ от 14.12.2018 №1557 «Об особенностях внедрения системы мониторинга движения лекарственных препаратов для медицинского применения»</a:t>
                      </a:r>
                    </a:p>
                    <a:p>
                      <a:pPr algn="just"/>
                      <a:endParaRPr lang="ru-RU" sz="13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4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</a:t>
                      </a:r>
                      <a:r>
                        <a:rPr lang="ru-RU" sz="1600" b="1" i="0" baseline="0" dirty="0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СДЕЛАТЬ</a:t>
                      </a:r>
                      <a:endParaRPr lang="ru-RU" sz="1600" b="1" i="0" dirty="0"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1" kern="1200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 1 октября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1" kern="1200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года </a:t>
                      </a:r>
                      <a:endParaRPr kumimoji="0" lang="ru-RU" sz="1300" b="1" i="0" kern="120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маркировка станет обязательной для препаратов из перечня </a:t>
                      </a:r>
                      <a:r>
                        <a:rPr lang="ru-RU" sz="13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высокозатратных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нозологий </a:t>
                      </a:r>
                      <a:endParaRPr lang="ru-RU" sz="13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3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88">
                <a:tc vMerge="1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600" b="1" i="0" kern="120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01 января </a:t>
                      </a:r>
                    </a:p>
                    <a:p>
                      <a:pPr algn="l"/>
                      <a:r>
                        <a:rPr lang="ru-RU" sz="1300" b="1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года </a:t>
                      </a:r>
                      <a:endParaRPr lang="ru-RU" sz="1300" b="1" i="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обязательная маркировка лекарственных препаратов</a:t>
                      </a:r>
                      <a:endParaRPr lang="ru-RU" sz="13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Российской Федерации от 28.12.2017 №425-ФЗ «О внесении изменений в Федеральный закон «Об обращении лекарственных средств»</a:t>
                      </a:r>
                      <a:endParaRPr lang="ru-RU" sz="13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8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C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СДЕЛАНО</a:t>
                      </a:r>
                      <a:endParaRPr lang="ru-RU" sz="1600" b="1" dirty="0">
                        <a:solidFill>
                          <a:srgbClr val="006C3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6C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1 ноября </a:t>
                      </a:r>
                    </a:p>
                    <a:p>
                      <a:pPr algn="l"/>
                      <a:r>
                        <a:rPr lang="ru-RU" sz="1300" b="1" dirty="0" smtClean="0">
                          <a:solidFill>
                            <a:srgbClr val="006C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года </a:t>
                      </a:r>
                      <a:endParaRPr lang="ru-RU" sz="1300" b="1" dirty="0">
                        <a:solidFill>
                          <a:srgbClr val="006C3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система мониторинга</a:t>
                      </a:r>
                      <a:r>
                        <a:rPr lang="ru-RU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движения лекарственных препаратов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перешла от Федеральной</a:t>
                      </a:r>
                      <a:r>
                        <a:rPr lang="ru-RU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налоговой службы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Оператору центра</a:t>
                      </a:r>
                      <a:r>
                        <a:rPr lang="ru-RU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развития перспективных технологий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единую национальную систему маркировки и </a:t>
                      </a:r>
                      <a:r>
                        <a:rPr lang="ru-RU" sz="13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прослеживаемости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товаров Честный ЗНАК  </a:t>
                      </a:r>
                      <a:endParaRPr lang="ru-RU" sz="1300" b="0" i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Правительства Российской Федерации от 28.08.2018 №1018  «О внесении изменений в постановление Правительства Российской Федерации от 24.01.2017 № 62»</a:t>
                      </a:r>
                    </a:p>
                    <a:p>
                      <a:pPr algn="just"/>
                      <a:endParaRPr lang="ru-RU" sz="13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018">
                <a:tc vMerge="1"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rgbClr val="006C3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6C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300" b="1" baseline="0" dirty="0" smtClean="0">
                          <a:solidFill>
                            <a:srgbClr val="006C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6C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февраля </a:t>
                      </a:r>
                    </a:p>
                    <a:p>
                      <a:pPr algn="l"/>
                      <a:r>
                        <a:rPr lang="ru-RU" sz="1300" b="1" dirty="0" smtClean="0">
                          <a:solidFill>
                            <a:srgbClr val="006C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года </a:t>
                      </a:r>
                      <a:endParaRPr lang="ru-RU" sz="1300" b="1" dirty="0">
                        <a:solidFill>
                          <a:srgbClr val="006C3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Российской Федерации идет эксперимент по маркировке лекарственных препаратов </a:t>
                      </a:r>
                      <a:endParaRPr lang="ru-RU" sz="13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Правительства Российской Федерации от 24.01.2017 № 62 «О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</a:t>
                      </a:r>
                      <a:endParaRPr lang="ru-RU" sz="1300" b="0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Периоды внедрения «проекта маркировка» </a:t>
            </a:r>
          </a:p>
        </p:txBody>
      </p:sp>
    </p:spTree>
    <p:extLst>
      <p:ext uri="{BB962C8B-B14F-4D97-AF65-F5344CB8AC3E}">
        <p14:creationId xmlns:p14="http://schemas.microsoft.com/office/powerpoint/2010/main" xmlns="" val="345608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92480" y="6525344"/>
            <a:ext cx="251520" cy="2477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813690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1: Организационные мероприятия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Создание рабочей группы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196752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Изучение нормативной и иной документации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24744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 основного способа передачи данных 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 МДЛП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26876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Регистрация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187624" y="76470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67744" y="1484784"/>
            <a:ext cx="360040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499992" y="1484784"/>
            <a:ext cx="360040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732240" y="1484784"/>
            <a:ext cx="360040" cy="26174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7956376" y="764704"/>
            <a:ext cx="288032" cy="43204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187624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347864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580112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884368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2780928"/>
            <a:ext cx="2088232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Определить состав рабочей группы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Назначить руководителя рабочей группы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Оформить внутренние приказы о назначении ответственных лиц за организационные и технические вопросы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Составить                    план-график мероприятий для реализации системы маркировки лекарственных препаратов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39752" y="2780928"/>
            <a:ext cx="2376264" cy="4077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00" b="1" dirty="0" smtClean="0"/>
              <a:t>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14.01.2017 №62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(утв.Минздравом России от 28.02.2017)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Федеральный закон РФ от 28.12.2017 №425-ФЗ «О внесении изменений в Федеральный закон «Об обращении лекарственных средств»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ПП РФ от 14.12.2018                  № 1556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ПП РФ от 14.12.2018 №1557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ПП РФ от 14.12.2018 №1558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Иная документация, в том числе техническая на сайте </a:t>
            </a:r>
            <a:r>
              <a:rPr lang="en-A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ЧестныйЗНАК.РФ</a:t>
            </a:r>
            <a:endParaRPr lang="ru-RU" sz="1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2780928"/>
            <a:ext cx="2016224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en-A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ЧестныйЗНАК.РФ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техническую документацию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Закупить и установить УКЭП, программное обеспечение для работы с ней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2780928"/>
            <a:ext cx="1979712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Автоматизированной системе </a:t>
            </a:r>
            <a:r>
              <a:rPr lang="en-US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mdlp.crpt.ru</a:t>
            </a: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A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1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ЧестныйЗНАК.РФ</a:t>
            </a:r>
            <a:endParaRPr lang="ru-RU" sz="1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возникновении сложностей обращение в службу технической поддержки ЦРПТ по адресу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support@crpt.ru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im0-tub-ru.yandex.net/i?id=cee75d4bc964aa208aaf740db77117be&amp;n=33&amp;w=200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71026"/>
            <a:ext cx="481958" cy="495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92688"/>
          </a:xfrm>
          <a:ln w="28575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lvl="1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54013" indent="0" algn="just"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0" algn="just">
              <a:lnSpc>
                <a:spcPct val="130000"/>
              </a:lnSpc>
              <a:buNone/>
            </a:pPr>
            <a:r>
              <a:rPr lang="ru-RU" sz="43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«Центры компетенции» для подведомственных министерству организаций</a:t>
            </a:r>
          </a:p>
          <a:p>
            <a:pPr marL="354013" indent="0" algn="ctr">
              <a:lnSpc>
                <a:spcPct val="130000"/>
              </a:lnSpc>
              <a:buNone/>
            </a:pPr>
            <a:endParaRPr lang="ru-RU" sz="43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lvl="2" indent="0" algn="just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из числа медицинских организаций:</a:t>
            </a:r>
          </a:p>
          <a:p>
            <a:pPr marL="354013" lvl="2" indent="0" algn="just">
              <a:lnSpc>
                <a:spcPct val="130000"/>
              </a:lnSpc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1. ГБУЗ НО «Городская больница №33 Ленинского района г.Н.Новгорода», </a:t>
            </a:r>
          </a:p>
          <a:p>
            <a:pPr marL="354013" lvl="2" indent="0" algn="just">
              <a:lnSpc>
                <a:spcPct val="130000"/>
              </a:lnSpc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2. ГБУЗ НО «</a:t>
            </a:r>
            <a:r>
              <a:rPr lang="ru-RU" sz="4300" i="1" dirty="0" err="1" smtClean="0">
                <a:latin typeface="Times New Roman" pitchFamily="18" charset="0"/>
                <a:cs typeface="Times New Roman" pitchFamily="18" charset="0"/>
              </a:rPr>
              <a:t>Арзамасская</a:t>
            </a: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городская больница №1», </a:t>
            </a:r>
          </a:p>
          <a:p>
            <a:pPr marL="354013" lvl="2" indent="0" algn="just">
              <a:lnSpc>
                <a:spcPct val="130000"/>
              </a:lnSpc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3. ГБУЗ НО «</a:t>
            </a:r>
            <a:r>
              <a:rPr lang="ru-RU" sz="4300" i="1" dirty="0" err="1" smtClean="0">
                <a:latin typeface="Times New Roman" pitchFamily="18" charset="0"/>
                <a:cs typeface="Times New Roman" pitchFamily="18" charset="0"/>
              </a:rPr>
              <a:t>Краснобаковская</a:t>
            </a: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больница», </a:t>
            </a:r>
          </a:p>
          <a:p>
            <a:pPr marL="354013" lvl="2" indent="0" algn="just">
              <a:lnSpc>
                <a:spcPct val="130000"/>
              </a:lnSpc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4. ГБУЗ НО «Городская клиническая больница №3», </a:t>
            </a:r>
          </a:p>
          <a:p>
            <a:pPr marL="354013" lvl="2" indent="0" algn="just">
              <a:lnSpc>
                <a:spcPct val="130000"/>
              </a:lnSpc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5. ГБУЗ НО «Городская клиническая больница №7 Ленинского района г.Н.Новгорода </a:t>
            </a:r>
            <a:r>
              <a:rPr lang="ru-RU" sz="4300" i="1" dirty="0" err="1" smtClean="0">
                <a:latin typeface="Times New Roman" pitchFamily="18" charset="0"/>
                <a:cs typeface="Times New Roman" pitchFamily="18" charset="0"/>
              </a:rPr>
              <a:t>им.Е.Л.Березова</a:t>
            </a: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354013" lvl="2" indent="0" algn="just">
              <a:lnSpc>
                <a:spcPct val="130000"/>
              </a:lnSpc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6. ГБУЗ НО «Богородская центральная районная больница», </a:t>
            </a:r>
          </a:p>
          <a:p>
            <a:pPr marL="354013" lvl="2" indent="0" algn="just">
              <a:lnSpc>
                <a:spcPct val="130000"/>
              </a:lnSpc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7. ГБУЗ НО «Городская клиническая больница №40 Автозаводского района г.Н.Новгорода»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4013" lvl="2" indent="0" algn="just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Государственное предприятие Нижегородской области «Нижегородская областная фармация»;</a:t>
            </a:r>
          </a:p>
          <a:p>
            <a:pPr marL="354013" lvl="2" indent="0" algn="just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ГБУЗ НО «Медицинский информационно-аналитический центр»</a:t>
            </a:r>
          </a:p>
          <a:p>
            <a:pPr marL="354013" lvl="2" indent="0" algn="just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0"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92480" y="6525344"/>
            <a:ext cx="251520" cy="2477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813690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1: Организационные мероприятия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Создание рабочей группы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196752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Изучение нормативной и иной документации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24744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 основного способа передачи данных 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 МДЛП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26876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Регистрация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187624" y="76470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67744" y="1484784"/>
            <a:ext cx="360040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499992" y="1484784"/>
            <a:ext cx="360040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732240" y="1484784"/>
            <a:ext cx="360040" cy="26174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7956376" y="764704"/>
            <a:ext cx="288032" cy="43204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187624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347864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580112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884368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2780928"/>
            <a:ext cx="2088232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Определить состав рабочей группы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Назначить руководителя рабочей группы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Оформить внутренние приказы о назначении ответственных лиц за организационные и технические вопросы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Составить                    план-график мероприятий для реализации системы маркировки лекарственных препаратов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39752" y="2780928"/>
            <a:ext cx="2376264" cy="4077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00" b="1" dirty="0" smtClean="0"/>
              <a:t>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14.01.2017 №62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(утв.Минздравом России от 28.02.2017)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Федеральный закон РФ от 28.12.2017 №425-ФЗ «О внесении изменений в Федеральный закон «Об обращении лекарственных средств»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ПП РФ от 14.12.2018                  № 1556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ПП РФ от 14.12.2018 №1557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ПП РФ от 14.12.2018 №1558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Иная документация, в том числе техническая на сайте </a:t>
            </a:r>
            <a:r>
              <a:rPr lang="en-A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ЧестныйЗНАК.РФ</a:t>
            </a:r>
            <a:endParaRPr lang="ru-RU" sz="1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2780928"/>
            <a:ext cx="2016224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en-A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ЧестныйЗНАК.РФ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техническую документацию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Закупить и установить УКЭП, программное обеспечение для работы с ней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2780928"/>
            <a:ext cx="1979712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Автоматизированной системе </a:t>
            </a:r>
            <a:r>
              <a:rPr lang="en-US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mdlp.crpt.ru</a:t>
            </a: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A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1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ЧестныйЗНАК.РФ</a:t>
            </a:r>
            <a:endParaRPr lang="ru-RU" sz="1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возникновении сложностей обращение в службу технической поддержки ЦРПТ по адресу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support@crpt.ru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5" t="7695" r="39030" b="10846"/>
          <a:stretch>
            <a:fillRect/>
          </a:stretch>
        </p:blipFill>
        <p:spPr bwMode="auto">
          <a:xfrm>
            <a:off x="1187623" y="1052736"/>
            <a:ext cx="62731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 flipV="1">
            <a:off x="1763688" y="3717032"/>
            <a:ext cx="108012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179512" y="188640"/>
            <a:ext cx="8712968" cy="63367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21792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2654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Процедура регистрации подведомственных министерству медицинских организаций на сайте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Честный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ЗНАК.РФ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813690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2: Организационные мероприятия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учетной системы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196752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24744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рабочего места сотрудника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26876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Обучение персонала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187624" y="76470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67744" y="1484784"/>
            <a:ext cx="360040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499992" y="1484784"/>
            <a:ext cx="360040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732240" y="1484784"/>
            <a:ext cx="360040" cy="26174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7956376" y="764704"/>
            <a:ext cx="288032" cy="43204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187624" y="2204864"/>
            <a:ext cx="288032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347864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580112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884368" y="2204864"/>
            <a:ext cx="288032" cy="4320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2780928"/>
            <a:ext cx="2160240" cy="2880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Доработка существующего программного обеспечения для организации учета</a:t>
            </a:r>
          </a:p>
          <a:p>
            <a:pPr algn="just">
              <a:buClr>
                <a:srgbClr val="C00000"/>
              </a:buClr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Приобретение программного обеспечения для организации учета</a:t>
            </a:r>
          </a:p>
          <a:p>
            <a:pPr algn="just">
              <a:buClr>
                <a:srgbClr val="C00000"/>
              </a:buClr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20948" y="2780928"/>
            <a:ext cx="1872208" cy="2880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риобретение 2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сканера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считывания двухмерного штрих-кода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каждое рабочее место, где будут осуществляться работы с маркированным товаром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826818" y="2780928"/>
            <a:ext cx="2193454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Установка оборудования</a:t>
            </a:r>
          </a:p>
          <a:p>
            <a:pPr marL="0" lvl="1" indent="-342900" algn="just">
              <a:buClr>
                <a:srgbClr val="C00000"/>
              </a:buClr>
              <a:buFont typeface="+mj-lt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 marL="0" lvl="1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сканер</a:t>
            </a:r>
          </a:p>
          <a:p>
            <a:pPr marL="0" lvl="1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Аппаратные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ключи</a:t>
            </a:r>
          </a:p>
          <a:p>
            <a:pPr marL="0" lvl="1" algn="just">
              <a:buClr>
                <a:srgbClr val="C00000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Установка, настройка программного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обеспечения</a:t>
            </a:r>
          </a:p>
          <a:p>
            <a:pPr marL="0" lvl="1" algn="just">
              <a:buClr>
                <a:srgbClr val="C00000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Учетная система организации</a:t>
            </a:r>
          </a:p>
          <a:p>
            <a:pPr marL="0" lvl="1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Программное обеспечение для работы УКЭП</a:t>
            </a:r>
          </a:p>
          <a:p>
            <a:pPr algn="just">
              <a:buClr>
                <a:srgbClr val="C00000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7236296" y="2780928"/>
            <a:ext cx="1728192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Обучение персонала работе с личным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кабинетом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Автоматизиро-ванной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системы</a:t>
            </a:r>
          </a:p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Обучение персонала работе с учетной системой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-28575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Организация информационной поддержки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2998</TotalTime>
  <Words>794</Words>
  <Application>Microsoft Office PowerPoint</Application>
  <PresentationFormat>Экран (4:3)</PresentationFormat>
  <Paragraphs>205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    </vt:lpstr>
      <vt:lpstr>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Наира О. Мазманян</dc:creator>
  <cp:lastModifiedBy>Admin</cp:lastModifiedBy>
  <cp:revision>283</cp:revision>
  <cp:lastPrinted>2018-12-10T14:30:17Z</cp:lastPrinted>
  <dcterms:created xsi:type="dcterms:W3CDTF">2015-11-02T05:37:06Z</dcterms:created>
  <dcterms:modified xsi:type="dcterms:W3CDTF">2019-04-19T07:00:22Z</dcterms:modified>
</cp:coreProperties>
</file>